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Lst>
  <p:sldSz cy="5143500" cx="9144000"/>
  <p:notesSz cx="6858000" cy="9144000"/>
  <p:embeddedFontLst>
    <p:embeddedFont>
      <p:font typeface="Average"/>
      <p:regular r:id="rId64"/>
    </p:embeddedFont>
    <p:embeddedFont>
      <p:font typeface="Oswald"/>
      <p:regular r:id="rId65"/>
      <p:bold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font" Target="fonts/Average-regular.fntdata"/><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font" Target="fonts/Oswald-bold.fntdata"/><Relationship Id="rId21" Type="http://schemas.openxmlformats.org/officeDocument/2006/relationships/slide" Target="slides/slide16.xml"/><Relationship Id="rId65" Type="http://schemas.openxmlformats.org/officeDocument/2006/relationships/font" Target="fonts/Oswald-regular.fntdata"/><Relationship Id="rId24" Type="http://schemas.openxmlformats.org/officeDocument/2006/relationships/slide" Target="slides/slide19.xml"/><Relationship Id="rId23" Type="http://schemas.openxmlformats.org/officeDocument/2006/relationships/slide" Target="slides/slide18.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 name="Shape 55"/>
        <p:cNvGrpSpPr/>
        <p:nvPr/>
      </p:nvGrpSpPr>
      <p:grpSpPr>
        <a:xfrm>
          <a:off x="0" y="0"/>
          <a:ext cx="0" cy="0"/>
          <a:chOff x="0" y="0"/>
          <a:chExt cx="0" cy="0"/>
        </a:xfrm>
      </p:grpSpPr>
      <p:sp>
        <p:nvSpPr>
          <p:cNvPr id="56" name="Google Shape;56;g58d123469a_0_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 name="Google Shape;57;g58d123469a_0_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Hello, all, and thanks for being here.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 will be covering a few topics dealing with modeling and designing for quantum computing hardware, but first let’s set the stage.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Why care about quantum computing.</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56ce100814_0_1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56ce100814_0_1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58d123469a_3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58d123469a_3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58d123469a_3_2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8" name="Google Shape;198;g58d123469a_3_2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Careful transition to this slide!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be61454aa_0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6" name="Google Shape;206;g3be61454aa_0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58d123469a_3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58d123469a_3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a0bacf73e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a0bacf73e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be61454aa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6" name="Google Shape;256;g3be61454aa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3a0bacf73e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6" name="Google Shape;276;g3a0bacf73e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2" name="Shape 292"/>
        <p:cNvGrpSpPr/>
        <p:nvPr/>
      </p:nvGrpSpPr>
      <p:grpSpPr>
        <a:xfrm>
          <a:off x="0" y="0"/>
          <a:ext cx="0" cy="0"/>
          <a:chOff x="0" y="0"/>
          <a:chExt cx="0" cy="0"/>
        </a:xfrm>
      </p:grpSpPr>
      <p:sp>
        <p:nvSpPr>
          <p:cNvPr id="293" name="Google Shape;293;g58d123469a_3_30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4" name="Google Shape;294;g58d123469a_3_30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a0bacf73e_0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3a0bacf73e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58d123469a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58d123469a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Let us look at the history of computing.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We have been using simple tools to help with arithmetics since forever.</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But in the last few centuries we started doing advanced computations that needed long cumbersome-to-produce tables, helping with even longer and more cumbersome scientific or engineering calculations.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Babbage tried to automate the creation of these tables, suggesting the first computer… a mechanical one.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3a0bacf73e_0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3a0bacf73e_0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4" name="Shape 344"/>
        <p:cNvGrpSpPr/>
        <p:nvPr/>
      </p:nvGrpSpPr>
      <p:grpSpPr>
        <a:xfrm>
          <a:off x="0" y="0"/>
          <a:ext cx="0" cy="0"/>
          <a:chOff x="0" y="0"/>
          <a:chExt cx="0" cy="0"/>
        </a:xfrm>
      </p:grpSpPr>
      <p:sp>
        <p:nvSpPr>
          <p:cNvPr id="345" name="Google Shape;345;g3be61454aa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6" name="Google Shape;346;g3be61454aa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3a0bacf73e_0_10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2" name="Google Shape;362;g3a0bacf73e_0_10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from how some in-situ methods can reach an error floor of 1/S instead of 1/SP.</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be61454aa_0_9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be61454aa_0_9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Sisi has nice notes on how we do reach this (depending on the choice of distance function).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56ce100814_0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8" name="Google Shape;408;g56ce100814_0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3be61454aa_0_1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3be61454aa_0_1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be61454aa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5" name="Google Shape;425;g3be61454aa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be61454aa_0_1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4" name="Google Shape;434;g3be61454aa_0_1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58d123469a_3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3" name="Google Shape;443;g58d123469a_3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58d123469a_3_65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7" name="Google Shape;467;g58d123469a_3_65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It is pretty difficult to get the true trajectory out of the measured signal.</a:t>
            </a:r>
            <a:endParaRPr/>
          </a:p>
          <a:p>
            <a:pPr indent="0" lvl="0" marL="0" rtl="0" algn="l">
              <a:spcBef>
                <a:spcPts val="0"/>
              </a:spcBef>
              <a:spcAft>
                <a:spcPts val="0"/>
              </a:spcAft>
              <a:buNone/>
            </a:pPr>
            <a:r>
              <a:rPr lang="en"/>
              <a:t>Put a Tr(rho c) on the y axis.</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58d123469a_2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58d123469a_2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was something peculiar about the machine he suggested…</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Ada Lovelace saw that such machines can be used for all manners of “human” “non-arithmetic” pursuits, like manipulating music or text.</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Turing, less than a century later suggested that such a machine can be a “general purpose problem solver”, not just a calculator capable of only one thing.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 notion of universality was born, the idea that we do not need special purpose machines for each problem, because a general computer can simulate any other general computer.</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58d123469a_3_6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8" name="Google Shape;478;g58d123469a_3_6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6" name="Shape 486"/>
        <p:cNvGrpSpPr/>
        <p:nvPr/>
      </p:nvGrpSpPr>
      <p:grpSpPr>
        <a:xfrm>
          <a:off x="0" y="0"/>
          <a:ext cx="0" cy="0"/>
          <a:chOff x="0" y="0"/>
          <a:chExt cx="0" cy="0"/>
        </a:xfrm>
      </p:grpSpPr>
      <p:sp>
        <p:nvSpPr>
          <p:cNvPr id="487" name="Google Shape;487;g58d123469a_3_6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8" name="Google Shape;488;g58d123469a_3_6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58d123469a_3_6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5" name="Google Shape;495;g58d123469a_3_6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Put a Tr(rho c) on the y axis.</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56ce100814_0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56ce100814_0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g58d123469a_3_6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9" name="Google Shape;519;g58d123469a_3_6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7" name="Shape 527"/>
        <p:cNvGrpSpPr/>
        <p:nvPr/>
      </p:nvGrpSpPr>
      <p:grpSpPr>
        <a:xfrm>
          <a:off x="0" y="0"/>
          <a:ext cx="0" cy="0"/>
          <a:chOff x="0" y="0"/>
          <a:chExt cx="0" cy="0"/>
        </a:xfrm>
      </p:grpSpPr>
      <p:sp>
        <p:nvSpPr>
          <p:cNvPr id="528" name="Google Shape;528;g58d123469a_3_78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9" name="Google Shape;529;g58d123469a_3_78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56ce100814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56ce100814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58d123469a_3_7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58d123469a_3_7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58d123469a_3_3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3" name="Google Shape;553;g58d123469a_3_3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58d123469a_3_33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58d123469a_3_33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58d123469a_2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58d123469a_2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But there was a practical problem…</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Thankfully, it was solved.</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58d123469a_3_3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74" name="Google Shape;574;g58d123469a_3_3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58d123469a_3_3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95" name="Google Shape;595;g58d123469a_3_3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6" name="Shape 616"/>
        <p:cNvGrpSpPr/>
        <p:nvPr/>
      </p:nvGrpSpPr>
      <p:grpSpPr>
        <a:xfrm>
          <a:off x="0" y="0"/>
          <a:ext cx="0" cy="0"/>
          <a:chOff x="0" y="0"/>
          <a:chExt cx="0" cy="0"/>
        </a:xfrm>
      </p:grpSpPr>
      <p:sp>
        <p:nvSpPr>
          <p:cNvPr id="617" name="Google Shape;617;g58d123469a_3_4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18" name="Google Shape;618;g58d123469a_3_4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4" name="Shape 624"/>
        <p:cNvGrpSpPr/>
        <p:nvPr/>
      </p:nvGrpSpPr>
      <p:grpSpPr>
        <a:xfrm>
          <a:off x="0" y="0"/>
          <a:ext cx="0" cy="0"/>
          <a:chOff x="0" y="0"/>
          <a:chExt cx="0" cy="0"/>
        </a:xfrm>
      </p:grpSpPr>
      <p:sp>
        <p:nvSpPr>
          <p:cNvPr id="625" name="Google Shape;625;g58d123469a_3_4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26" name="Google Shape;626;g58d123469a_3_4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58d123469a_3_4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57" name="Google Shape;657;g58d123469a_3_4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58d123469a_3_4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58d123469a_3_4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6*6*6*3=648</a:t>
            </a:r>
            <a:endParaRPr/>
          </a:p>
          <a:p>
            <a:pPr indent="0" lvl="0" marL="0" rtl="0" algn="l">
              <a:spcBef>
                <a:spcPts val="0"/>
              </a:spcBef>
              <a:spcAft>
                <a:spcPts val="0"/>
              </a:spcAft>
              <a:buNone/>
            </a:pPr>
            <a:r>
              <a:rPr lang="en"/>
              <a:t>648*⅔=144*3=432</a:t>
            </a:r>
            <a:endParaRPr/>
          </a:p>
          <a:p>
            <a:pPr indent="0" lvl="0" marL="0" rtl="0" algn="l">
              <a:spcBef>
                <a:spcPts val="0"/>
              </a:spcBef>
              <a:spcAft>
                <a:spcPts val="0"/>
              </a:spcAft>
              <a:buNone/>
            </a:pPr>
            <a:r>
              <a:rPr lang="en"/>
              <a:t>144=6*6*4</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6" name="Shape 676"/>
        <p:cNvGrpSpPr/>
        <p:nvPr/>
      </p:nvGrpSpPr>
      <p:grpSpPr>
        <a:xfrm>
          <a:off x="0" y="0"/>
          <a:ext cx="0" cy="0"/>
          <a:chOff x="0" y="0"/>
          <a:chExt cx="0" cy="0"/>
        </a:xfrm>
      </p:grpSpPr>
      <p:sp>
        <p:nvSpPr>
          <p:cNvPr id="677" name="Google Shape;677;g58d123469a_3_7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78" name="Google Shape;678;g58d123469a_3_7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6" name="Shape 686"/>
        <p:cNvGrpSpPr/>
        <p:nvPr/>
      </p:nvGrpSpPr>
      <p:grpSpPr>
        <a:xfrm>
          <a:off x="0" y="0"/>
          <a:ext cx="0" cy="0"/>
          <a:chOff x="0" y="0"/>
          <a:chExt cx="0" cy="0"/>
        </a:xfrm>
      </p:grpSpPr>
      <p:sp>
        <p:nvSpPr>
          <p:cNvPr id="687" name="Google Shape;687;g58d123469a_3_4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8" name="Google Shape;688;g58d123469a_3_4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35 minute mark</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g58d123469a_3_4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94" name="Google Shape;694;g58d123469a_3_4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58d123469a_3_5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14" name="Google Shape;714;g58d123469a_3_5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58d123469a_2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6" name="Google Shape;96;g58d123469a_2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Then a new question appeared. Can we build something more powerful than Turing’s machine. There are good reasons to think we can.</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2" name="Shape 722"/>
        <p:cNvGrpSpPr/>
        <p:nvPr/>
      </p:nvGrpSpPr>
      <p:grpSpPr>
        <a:xfrm>
          <a:off x="0" y="0"/>
          <a:ext cx="0" cy="0"/>
          <a:chOff x="0" y="0"/>
          <a:chExt cx="0" cy="0"/>
        </a:xfrm>
      </p:grpSpPr>
      <p:sp>
        <p:nvSpPr>
          <p:cNvPr id="723" name="Google Shape;723;g58d123469a_3_5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24" name="Google Shape;724;g58d123469a_3_5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0" name="Shape 730"/>
        <p:cNvGrpSpPr/>
        <p:nvPr/>
      </p:nvGrpSpPr>
      <p:grpSpPr>
        <a:xfrm>
          <a:off x="0" y="0"/>
          <a:ext cx="0" cy="0"/>
          <a:chOff x="0" y="0"/>
          <a:chExt cx="0" cy="0"/>
        </a:xfrm>
      </p:grpSpPr>
      <p:sp>
        <p:nvSpPr>
          <p:cNvPr id="731" name="Google Shape;731;g58d123469a_3_5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32" name="Google Shape;732;g58d123469a_3_5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58d123469a_3_8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47" name="Google Shape;747;g58d123469a_3_8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58d123469a_3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56" name="Google Shape;756;g58d123469a_3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3" name="Shape 763"/>
        <p:cNvGrpSpPr/>
        <p:nvPr/>
      </p:nvGrpSpPr>
      <p:grpSpPr>
        <a:xfrm>
          <a:off x="0" y="0"/>
          <a:ext cx="0" cy="0"/>
          <a:chOff x="0" y="0"/>
          <a:chExt cx="0" cy="0"/>
        </a:xfrm>
      </p:grpSpPr>
      <p:sp>
        <p:nvSpPr>
          <p:cNvPr id="764" name="Google Shape;764;g58d123469a_3_8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5" name="Google Shape;765;g58d123469a_3_8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58d123469a_3_5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2" name="Google Shape;772;g58d123469a_3_5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8" name="Shape 778"/>
        <p:cNvGrpSpPr/>
        <p:nvPr/>
      </p:nvGrpSpPr>
      <p:grpSpPr>
        <a:xfrm>
          <a:off x="0" y="0"/>
          <a:ext cx="0" cy="0"/>
          <a:chOff x="0" y="0"/>
          <a:chExt cx="0" cy="0"/>
        </a:xfrm>
      </p:grpSpPr>
      <p:sp>
        <p:nvSpPr>
          <p:cNvPr id="779" name="Google Shape;779;g58d123469a_3_8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0" name="Google Shape;780;g58d123469a_3_8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the </a:t>
            </a:r>
            <a:r>
              <a:rPr lang="en"/>
              <a:t>guaranteed</a:t>
            </a:r>
            <a:r>
              <a:rPr lang="en"/>
              <a:t> convergence speed for stochastic gradient descent.</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56ce100814_0_1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87" name="Google Shape;787;g56ce100814_0_1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6" name="Shape 796"/>
        <p:cNvGrpSpPr/>
        <p:nvPr/>
      </p:nvGrpSpPr>
      <p:grpSpPr>
        <a:xfrm>
          <a:off x="0" y="0"/>
          <a:ext cx="0" cy="0"/>
          <a:chOff x="0" y="0"/>
          <a:chExt cx="0" cy="0"/>
        </a:xfrm>
      </p:grpSpPr>
      <p:sp>
        <p:nvSpPr>
          <p:cNvPr id="797" name="Google Shape;797;g58d123469a_3_8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98" name="Google Shape;798;g58d123469a_3_8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58d123469a_3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58d123469a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g58d123469a_3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 name="Google Shape;115;g58d123469a_3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Naturally, today someone building a quantum computer needs to deal with realistic noisy hardware, not unlike how von Neumann was explaining in the 50s that you can build reliable classical computers out of unreliable classical components.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In that spirit, I will cover two related topics.</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First, I will discuss how one can characterize the noise present in the imperfect quantum components we are using.</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Then I will discuss ways that you can build useful intermediate scale circuits, even if the building blocks you are using are imperfect.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58d123469a_3_17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58d123469a_3_17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58d123469a_3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58d123469a_3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grpSp>
        <p:nvGrpSpPr>
          <p:cNvPr id="10" name="Google Shape;10;p2"/>
          <p:cNvGrpSpPr/>
          <p:nvPr/>
        </p:nvGrpSpPr>
        <p:grpSpPr>
          <a:xfrm>
            <a:off x="4350279" y="2855377"/>
            <a:ext cx="443589" cy="105632"/>
            <a:chOff x="4137525" y="2915950"/>
            <a:chExt cx="869100" cy="207000"/>
          </a:xfrm>
        </p:grpSpPr>
        <p:sp>
          <p:nvSpPr>
            <p:cNvPr id="11" name="Google Shape;11;p2"/>
            <p:cNvSpPr/>
            <p:nvPr/>
          </p:nvSpPr>
          <p:spPr>
            <a:xfrm>
              <a:off x="446857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2"/>
            <p:cNvSpPr/>
            <p:nvPr/>
          </p:nvSpPr>
          <p:spPr>
            <a:xfrm>
              <a:off x="47996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4137525" y="2915950"/>
              <a:ext cx="207000" cy="207000"/>
            </a:xfrm>
            <a:prstGeom prst="ellipse">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 name="Google Shape;14;p2"/>
          <p:cNvSpPr txBox="1"/>
          <p:nvPr>
            <p:ph type="ctrTitle"/>
          </p:nvPr>
        </p:nvSpPr>
        <p:spPr>
          <a:xfrm>
            <a:off x="671258" y="990800"/>
            <a:ext cx="7801500" cy="1730100"/>
          </a:xfrm>
          <a:prstGeom prst="rect">
            <a:avLst/>
          </a:prstGeom>
        </p:spPr>
        <p:txBody>
          <a:bodyPr anchorCtr="0" anchor="b" bIns="91425" lIns="91425" spcFirstLastPara="1" rIns="91425" wrap="square" tIns="91425">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p:txBody>
      </p:sp>
      <p:sp>
        <p:nvSpPr>
          <p:cNvPr id="15" name="Google Shape;15;p2"/>
          <p:cNvSpPr txBox="1"/>
          <p:nvPr>
            <p:ph idx="1" type="subTitle"/>
          </p:nvPr>
        </p:nvSpPr>
        <p:spPr>
          <a:xfrm>
            <a:off x="671250" y="3174876"/>
            <a:ext cx="78015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16" name="Google Shape;16;p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9" name="Shape 49"/>
        <p:cNvGrpSpPr/>
        <p:nvPr/>
      </p:nvGrpSpPr>
      <p:grpSpPr>
        <a:xfrm>
          <a:off x="0" y="0"/>
          <a:ext cx="0" cy="0"/>
          <a:chOff x="0" y="0"/>
          <a:chExt cx="0" cy="0"/>
        </a:xfrm>
      </p:grpSpPr>
      <p:sp>
        <p:nvSpPr>
          <p:cNvPr id="50" name="Google Shape;50;p11"/>
          <p:cNvSpPr txBox="1"/>
          <p:nvPr>
            <p:ph hasCustomPrompt="1" type="title"/>
          </p:nvPr>
        </p:nvSpPr>
        <p:spPr>
          <a:xfrm>
            <a:off x="311700" y="1255275"/>
            <a:ext cx="8520600" cy="18906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1" name="Google Shape;51;p11"/>
          <p:cNvSpPr txBox="1"/>
          <p:nvPr>
            <p:ph idx="1" type="body"/>
          </p:nvPr>
        </p:nvSpPr>
        <p:spPr>
          <a:xfrm>
            <a:off x="311700" y="32284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Google Shape;52;p1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3" name="Shape 53"/>
        <p:cNvGrpSpPr/>
        <p:nvPr/>
      </p:nvGrpSpPr>
      <p:grpSpPr>
        <a:xfrm>
          <a:off x="0" y="0"/>
          <a:ext cx="0" cy="0"/>
          <a:chOff x="0" y="0"/>
          <a:chExt cx="0" cy="0"/>
        </a:xfrm>
      </p:grpSpPr>
      <p:sp>
        <p:nvSpPr>
          <p:cNvPr id="54" name="Google Shape;54;p1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7" name="Shape 17"/>
        <p:cNvGrpSpPr/>
        <p:nvPr/>
      </p:nvGrpSpPr>
      <p:grpSpPr>
        <a:xfrm>
          <a:off x="0" y="0"/>
          <a:ext cx="0" cy="0"/>
          <a:chOff x="0" y="0"/>
          <a:chExt cx="0" cy="0"/>
        </a:xfrm>
      </p:grpSpPr>
      <p:sp>
        <p:nvSpPr>
          <p:cNvPr id="18" name="Google Shape;18;p3"/>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9" name="Google Shape;19;p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0" name="Shape 20"/>
        <p:cNvGrpSpPr/>
        <p:nvPr/>
      </p:nvGrpSpPr>
      <p:grpSpPr>
        <a:xfrm>
          <a:off x="0" y="0"/>
          <a:ext cx="0" cy="0"/>
          <a:chOff x="0" y="0"/>
          <a:chExt cx="0" cy="0"/>
        </a:xfrm>
      </p:grpSpPr>
      <p:sp>
        <p:nvSpPr>
          <p:cNvPr id="21" name="Google Shape;21;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Google Shape;22;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Google Shape;23;p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4" name="Shape 24"/>
        <p:cNvGrpSpPr/>
        <p:nvPr/>
      </p:nvGrpSpPr>
      <p:grpSpPr>
        <a:xfrm>
          <a:off x="0" y="0"/>
          <a:ext cx="0" cy="0"/>
          <a:chOff x="0" y="0"/>
          <a:chExt cx="0" cy="0"/>
        </a:xfrm>
      </p:grpSpPr>
      <p:sp>
        <p:nvSpPr>
          <p:cNvPr id="25" name="Google Shape;25;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Google Shape;26;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Google Shape;27;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Google Shape;28;p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9" name="Shape 29"/>
        <p:cNvGrpSpPr/>
        <p:nvPr/>
      </p:nvGrpSpPr>
      <p:grpSpPr>
        <a:xfrm>
          <a:off x="0" y="0"/>
          <a:ext cx="0" cy="0"/>
          <a:chOff x="0" y="0"/>
          <a:chExt cx="0" cy="0"/>
        </a:xfrm>
      </p:grpSpPr>
      <p:sp>
        <p:nvSpPr>
          <p:cNvPr id="30" name="Google Shape;30;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2" name="Shape 32"/>
        <p:cNvGrpSpPr/>
        <p:nvPr/>
      </p:nvGrpSpPr>
      <p:grpSpPr>
        <a:xfrm>
          <a:off x="0" y="0"/>
          <a:ext cx="0" cy="0"/>
          <a:chOff x="0" y="0"/>
          <a:chExt cx="0" cy="0"/>
        </a:xfrm>
      </p:grpSpPr>
      <p:sp>
        <p:nvSpPr>
          <p:cNvPr id="33" name="Google Shape;33;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Google Shape;34;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Google Shape;35;p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Google Shape;37;p8"/>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38" name="Google Shape;38;p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9" name="Shape 39"/>
        <p:cNvGrpSpPr/>
        <p:nvPr/>
      </p:nvGrpSpPr>
      <p:grpSpPr>
        <a:xfrm>
          <a:off x="0" y="0"/>
          <a:ext cx="0" cy="0"/>
          <a:chOff x="0" y="0"/>
          <a:chExt cx="0" cy="0"/>
        </a:xfrm>
      </p:grpSpPr>
      <p:sp>
        <p:nvSpPr>
          <p:cNvPr id="40" name="Google Shape;40;p9"/>
          <p:cNvSpPr/>
          <p:nvPr/>
        </p:nvSpPr>
        <p:spPr>
          <a:xfrm>
            <a:off x="4572000" y="0"/>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41" name="Google Shape;41;p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42" name="Google Shape;42;p9"/>
          <p:cNvSpPr txBox="1"/>
          <p:nvPr>
            <p:ph type="title"/>
          </p:nvPr>
        </p:nvSpPr>
        <p:spPr>
          <a:xfrm>
            <a:off x="265500" y="1081400"/>
            <a:ext cx="4045200" cy="1710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3" name="Google Shape;43;p9"/>
          <p:cNvSpPr txBox="1"/>
          <p:nvPr>
            <p:ph idx="1" type="subTitle"/>
          </p:nvPr>
        </p:nvSpPr>
        <p:spPr>
          <a:xfrm>
            <a:off x="265500" y="2845201"/>
            <a:ext cx="4045200" cy="13455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Clr>
                <a:schemeClr val="dk1"/>
              </a:buClr>
              <a:buSzPts val="2100"/>
              <a:buNone/>
              <a:defRPr sz="2100">
                <a:solidFill>
                  <a:schemeClr val="dk1"/>
                </a:solidFill>
              </a:defRPr>
            </a:lvl1pPr>
            <a:lvl2pPr lvl="1" algn="ctr">
              <a:lnSpc>
                <a:spcPct val="100000"/>
              </a:lnSpc>
              <a:spcBef>
                <a:spcPts val="0"/>
              </a:spcBef>
              <a:spcAft>
                <a:spcPts val="0"/>
              </a:spcAft>
              <a:buClr>
                <a:schemeClr val="dk1"/>
              </a:buClr>
              <a:buSzPts val="2100"/>
              <a:buNone/>
              <a:defRPr sz="2100">
                <a:solidFill>
                  <a:schemeClr val="dk1"/>
                </a:solidFill>
              </a:defRPr>
            </a:lvl2pPr>
            <a:lvl3pPr lvl="2" algn="ctr">
              <a:lnSpc>
                <a:spcPct val="100000"/>
              </a:lnSpc>
              <a:spcBef>
                <a:spcPts val="0"/>
              </a:spcBef>
              <a:spcAft>
                <a:spcPts val="0"/>
              </a:spcAft>
              <a:buClr>
                <a:schemeClr val="dk1"/>
              </a:buClr>
              <a:buSzPts val="2100"/>
              <a:buNone/>
              <a:defRPr sz="2100">
                <a:solidFill>
                  <a:schemeClr val="dk1"/>
                </a:solidFill>
              </a:defRPr>
            </a:lvl3pPr>
            <a:lvl4pPr lvl="3" algn="ctr">
              <a:lnSpc>
                <a:spcPct val="100000"/>
              </a:lnSpc>
              <a:spcBef>
                <a:spcPts val="0"/>
              </a:spcBef>
              <a:spcAft>
                <a:spcPts val="0"/>
              </a:spcAft>
              <a:buClr>
                <a:schemeClr val="dk1"/>
              </a:buClr>
              <a:buSzPts val="2100"/>
              <a:buNone/>
              <a:defRPr sz="2100">
                <a:solidFill>
                  <a:schemeClr val="dk1"/>
                </a:solidFill>
              </a:defRPr>
            </a:lvl4pPr>
            <a:lvl5pPr lvl="4" algn="ctr">
              <a:lnSpc>
                <a:spcPct val="100000"/>
              </a:lnSpc>
              <a:spcBef>
                <a:spcPts val="0"/>
              </a:spcBef>
              <a:spcAft>
                <a:spcPts val="0"/>
              </a:spcAft>
              <a:buClr>
                <a:schemeClr val="dk1"/>
              </a:buClr>
              <a:buSzPts val="2100"/>
              <a:buNone/>
              <a:defRPr sz="2100">
                <a:solidFill>
                  <a:schemeClr val="dk1"/>
                </a:solidFill>
              </a:defRPr>
            </a:lvl5pPr>
            <a:lvl6pPr lvl="5" algn="ctr">
              <a:lnSpc>
                <a:spcPct val="100000"/>
              </a:lnSpc>
              <a:spcBef>
                <a:spcPts val="0"/>
              </a:spcBef>
              <a:spcAft>
                <a:spcPts val="0"/>
              </a:spcAft>
              <a:buClr>
                <a:schemeClr val="dk1"/>
              </a:buClr>
              <a:buSzPts val="2100"/>
              <a:buNone/>
              <a:defRPr sz="2100">
                <a:solidFill>
                  <a:schemeClr val="dk1"/>
                </a:solidFill>
              </a:defRPr>
            </a:lvl6pPr>
            <a:lvl7pPr lvl="6" algn="ctr">
              <a:lnSpc>
                <a:spcPct val="100000"/>
              </a:lnSpc>
              <a:spcBef>
                <a:spcPts val="0"/>
              </a:spcBef>
              <a:spcAft>
                <a:spcPts val="0"/>
              </a:spcAft>
              <a:buClr>
                <a:schemeClr val="dk1"/>
              </a:buClr>
              <a:buSzPts val="2100"/>
              <a:buNone/>
              <a:defRPr sz="2100">
                <a:solidFill>
                  <a:schemeClr val="dk1"/>
                </a:solidFill>
              </a:defRPr>
            </a:lvl7pPr>
            <a:lvl8pPr lvl="7" algn="ctr">
              <a:lnSpc>
                <a:spcPct val="100000"/>
              </a:lnSpc>
              <a:spcBef>
                <a:spcPts val="0"/>
              </a:spcBef>
              <a:spcAft>
                <a:spcPts val="0"/>
              </a:spcAft>
              <a:buClr>
                <a:schemeClr val="dk1"/>
              </a:buClr>
              <a:buSzPts val="2100"/>
              <a:buNone/>
              <a:defRPr sz="2100">
                <a:solidFill>
                  <a:schemeClr val="dk1"/>
                </a:solidFill>
              </a:defRPr>
            </a:lvl8pPr>
            <a:lvl9pPr lvl="8" algn="ctr">
              <a:lnSpc>
                <a:spcPct val="100000"/>
              </a:lnSpc>
              <a:spcBef>
                <a:spcPts val="0"/>
              </a:spcBef>
              <a:spcAft>
                <a:spcPts val="0"/>
              </a:spcAft>
              <a:buClr>
                <a:schemeClr val="dk1"/>
              </a:buClr>
              <a:buSzPts val="2100"/>
              <a:buNone/>
              <a:defRPr sz="2100">
                <a:solidFill>
                  <a:schemeClr val="dk1"/>
                </a:solidFill>
              </a:defRPr>
            </a:lvl9pPr>
          </a:lstStyle>
          <a:p/>
        </p:txBody>
      </p:sp>
      <p:sp>
        <p:nvSpPr>
          <p:cNvPr id="44" name="Google Shape;44;p9"/>
          <p:cNvSpPr txBox="1"/>
          <p:nvPr>
            <p:ph idx="2" type="body"/>
          </p:nvPr>
        </p:nvSpPr>
        <p:spPr>
          <a:xfrm>
            <a:off x="4939500" y="724200"/>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1600"/>
              </a:spcBef>
              <a:spcAft>
                <a:spcPts val="0"/>
              </a:spcAft>
              <a:buClr>
                <a:schemeClr val="lt1"/>
              </a:buClr>
              <a:buSzPts val="1400"/>
              <a:buChar char="○"/>
              <a:defRPr>
                <a:solidFill>
                  <a:schemeClr val="lt1"/>
                </a:solidFill>
              </a:defRPr>
            </a:lvl2pPr>
            <a:lvl3pPr indent="-317500" lvl="2" marL="1371600">
              <a:spcBef>
                <a:spcPts val="1600"/>
              </a:spcBef>
              <a:spcAft>
                <a:spcPts val="0"/>
              </a:spcAft>
              <a:buClr>
                <a:schemeClr val="lt1"/>
              </a:buClr>
              <a:buSzPts val="1400"/>
              <a:buChar char="■"/>
              <a:defRPr>
                <a:solidFill>
                  <a:schemeClr val="lt1"/>
                </a:solidFill>
              </a:defRPr>
            </a:lvl3pPr>
            <a:lvl4pPr indent="-317500" lvl="3" marL="1828800">
              <a:spcBef>
                <a:spcPts val="1600"/>
              </a:spcBef>
              <a:spcAft>
                <a:spcPts val="0"/>
              </a:spcAft>
              <a:buClr>
                <a:schemeClr val="lt1"/>
              </a:buClr>
              <a:buSzPts val="1400"/>
              <a:buChar char="●"/>
              <a:defRPr>
                <a:solidFill>
                  <a:schemeClr val="lt1"/>
                </a:solidFill>
              </a:defRPr>
            </a:lvl4pPr>
            <a:lvl5pPr indent="-317500" lvl="4" marL="2286000">
              <a:spcBef>
                <a:spcPts val="1600"/>
              </a:spcBef>
              <a:spcAft>
                <a:spcPts val="0"/>
              </a:spcAft>
              <a:buClr>
                <a:schemeClr val="lt1"/>
              </a:buClr>
              <a:buSzPts val="1400"/>
              <a:buChar char="○"/>
              <a:defRPr>
                <a:solidFill>
                  <a:schemeClr val="lt1"/>
                </a:solidFill>
              </a:defRPr>
            </a:lvl5pPr>
            <a:lvl6pPr indent="-317500" lvl="5" marL="2743200">
              <a:spcBef>
                <a:spcPts val="1600"/>
              </a:spcBef>
              <a:spcAft>
                <a:spcPts val="0"/>
              </a:spcAft>
              <a:buClr>
                <a:schemeClr val="lt1"/>
              </a:buClr>
              <a:buSzPts val="1400"/>
              <a:buChar char="■"/>
              <a:defRPr>
                <a:solidFill>
                  <a:schemeClr val="lt1"/>
                </a:solidFill>
              </a:defRPr>
            </a:lvl6pPr>
            <a:lvl7pPr indent="-317500" lvl="6" marL="3200400">
              <a:spcBef>
                <a:spcPts val="1600"/>
              </a:spcBef>
              <a:spcAft>
                <a:spcPts val="0"/>
              </a:spcAft>
              <a:buClr>
                <a:schemeClr val="lt1"/>
              </a:buClr>
              <a:buSzPts val="1400"/>
              <a:buChar char="●"/>
              <a:defRPr>
                <a:solidFill>
                  <a:schemeClr val="lt1"/>
                </a:solidFill>
              </a:defRPr>
            </a:lvl7pPr>
            <a:lvl8pPr indent="-317500" lvl="7" marL="3657600">
              <a:spcBef>
                <a:spcPts val="1600"/>
              </a:spcBef>
              <a:spcAft>
                <a:spcPts val="0"/>
              </a:spcAft>
              <a:buClr>
                <a:schemeClr val="lt1"/>
              </a:buClr>
              <a:buSzPts val="1400"/>
              <a:buChar char="○"/>
              <a:defRPr>
                <a:solidFill>
                  <a:schemeClr val="lt1"/>
                </a:solidFill>
              </a:defRPr>
            </a:lvl8pPr>
            <a:lvl9pPr indent="-317500" lvl="8" marL="4114800">
              <a:spcBef>
                <a:spcPts val="1600"/>
              </a:spcBef>
              <a:spcAft>
                <a:spcPts val="1600"/>
              </a:spcAft>
              <a:buClr>
                <a:schemeClr val="lt1"/>
              </a:buClr>
              <a:buSzPts val="1400"/>
              <a:buChar char="■"/>
              <a:defRPr>
                <a:solidFill>
                  <a:schemeClr val="lt1"/>
                </a:solidFill>
              </a:defRPr>
            </a:lvl9pPr>
          </a:lstStyle>
          <a:p/>
        </p:txBody>
      </p:sp>
      <p:sp>
        <p:nvSpPr>
          <p:cNvPr id="45" name="Google Shape;45;p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6" name="Shape 46"/>
        <p:cNvGrpSpPr/>
        <p:nvPr/>
      </p:nvGrpSpPr>
      <p:grpSpPr>
        <a:xfrm>
          <a:off x="0" y="0"/>
          <a:ext cx="0" cy="0"/>
          <a:chOff x="0" y="0"/>
          <a:chExt cx="0" cy="0"/>
        </a:xfrm>
      </p:grpSpPr>
      <p:sp>
        <p:nvSpPr>
          <p:cNvPr id="47" name="Google Shape;47;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Clr>
                <a:schemeClr val="dk1"/>
              </a:buClr>
              <a:buSzPts val="2100"/>
              <a:buFont typeface="Oswald"/>
              <a:buNone/>
              <a:defRPr sz="2100">
                <a:solidFill>
                  <a:schemeClr val="dk1"/>
                </a:solidFill>
                <a:latin typeface="Oswald"/>
                <a:ea typeface="Oswald"/>
                <a:cs typeface="Oswald"/>
                <a:sym typeface="Oswald"/>
              </a:defRPr>
            </a:lvl1pPr>
          </a:lstStyle>
          <a:p/>
        </p:txBody>
      </p:sp>
      <p:sp>
        <p:nvSpPr>
          <p:cNvPr id="48" name="Google Shape;48;p1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late">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1pPr>
            <a:lvl2pPr lvl="1">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2pPr>
            <a:lvl3pPr lvl="2">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3pPr>
            <a:lvl4pPr lvl="3">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4pPr>
            <a:lvl5pPr lvl="4">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5pPr>
            <a:lvl6pPr lvl="5">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6pPr>
            <a:lvl7pPr lvl="6">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7pPr>
            <a:lvl8pPr lvl="7">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8pPr>
            <a:lvl9pPr lvl="8">
              <a:spcBef>
                <a:spcPts val="0"/>
              </a:spcBef>
              <a:spcAft>
                <a:spcPts val="0"/>
              </a:spcAft>
              <a:buClr>
                <a:schemeClr val="dk1"/>
              </a:buClr>
              <a:buSzPts val="3000"/>
              <a:buFont typeface="Oswald"/>
              <a:buNone/>
              <a:defRPr sz="3000">
                <a:solidFill>
                  <a:schemeClr val="dk1"/>
                </a:solidFill>
                <a:latin typeface="Oswald"/>
                <a:ea typeface="Oswald"/>
                <a:cs typeface="Oswald"/>
                <a:sym typeface="Oswald"/>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accent3"/>
              </a:buClr>
              <a:buSzPts val="1800"/>
              <a:buFont typeface="Average"/>
              <a:buChar char="●"/>
              <a:defRPr sz="1800">
                <a:solidFill>
                  <a:schemeClr val="accent3"/>
                </a:solidFill>
                <a:latin typeface="Average"/>
                <a:ea typeface="Average"/>
                <a:cs typeface="Average"/>
                <a:sym typeface="Average"/>
              </a:defRPr>
            </a:lvl1pPr>
            <a:lvl2pPr indent="-317500" lvl="1" marL="914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2pPr>
            <a:lvl3pPr indent="-317500" lvl="2" marL="1371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3pPr>
            <a:lvl4pPr indent="-317500" lvl="3" marL="18288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4pPr>
            <a:lvl5pPr indent="-317500" lvl="4" marL="22860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5pPr>
            <a:lvl6pPr indent="-317500" lvl="5" marL="27432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6pPr>
            <a:lvl7pPr indent="-317500" lvl="6" marL="32004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7pPr>
            <a:lvl8pPr indent="-317500" lvl="7" marL="3657600">
              <a:lnSpc>
                <a:spcPct val="115000"/>
              </a:lnSpc>
              <a:spcBef>
                <a:spcPts val="1600"/>
              </a:spcBef>
              <a:spcAft>
                <a:spcPts val="0"/>
              </a:spcAft>
              <a:buClr>
                <a:schemeClr val="accent3"/>
              </a:buClr>
              <a:buSzPts val="1400"/>
              <a:buFont typeface="Average"/>
              <a:buChar char="○"/>
              <a:defRPr>
                <a:solidFill>
                  <a:schemeClr val="accent3"/>
                </a:solidFill>
                <a:latin typeface="Average"/>
                <a:ea typeface="Average"/>
                <a:cs typeface="Average"/>
                <a:sym typeface="Average"/>
              </a:defRPr>
            </a:lvl8pPr>
            <a:lvl9pPr indent="-317500" lvl="8" marL="4114800">
              <a:lnSpc>
                <a:spcPct val="115000"/>
              </a:lnSpc>
              <a:spcBef>
                <a:spcPts val="1600"/>
              </a:spcBef>
              <a:spcAft>
                <a:spcPts val="1600"/>
              </a:spcAft>
              <a:buClr>
                <a:schemeClr val="accent3"/>
              </a:buClr>
              <a:buSzPts val="1400"/>
              <a:buFont typeface="Average"/>
              <a:buChar char="■"/>
              <a:defRPr>
                <a:solidFill>
                  <a:schemeClr val="accent3"/>
                </a:solidFill>
                <a:latin typeface="Average"/>
                <a:ea typeface="Average"/>
                <a:cs typeface="Average"/>
                <a:sym typeface="Average"/>
              </a:defRPr>
            </a:lvl9pPr>
          </a:lstStyle>
          <a:p/>
        </p:txBody>
      </p:sp>
      <p:sp>
        <p:nvSpPr>
          <p:cNvPr id="8" name="Google Shape;8;p1"/>
          <p:cNvSpPr txBox="1"/>
          <p:nvPr>
            <p:ph idx="12" type="sldNum"/>
          </p:nvPr>
        </p:nvSpPr>
        <p:spPr>
          <a:xfrm>
            <a:off x="8490250" y="4681009"/>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accent3"/>
                </a:solidFill>
                <a:latin typeface="Average"/>
                <a:ea typeface="Average"/>
                <a:cs typeface="Average"/>
                <a:sym typeface="Average"/>
              </a:defRPr>
            </a:lvl1pPr>
            <a:lvl2pPr lvl="1" algn="r">
              <a:buNone/>
              <a:defRPr sz="1000">
                <a:solidFill>
                  <a:schemeClr val="accent3"/>
                </a:solidFill>
                <a:latin typeface="Average"/>
                <a:ea typeface="Average"/>
                <a:cs typeface="Average"/>
                <a:sym typeface="Average"/>
              </a:defRPr>
            </a:lvl2pPr>
            <a:lvl3pPr lvl="2" algn="r">
              <a:buNone/>
              <a:defRPr sz="1000">
                <a:solidFill>
                  <a:schemeClr val="accent3"/>
                </a:solidFill>
                <a:latin typeface="Average"/>
                <a:ea typeface="Average"/>
                <a:cs typeface="Average"/>
                <a:sym typeface="Average"/>
              </a:defRPr>
            </a:lvl3pPr>
            <a:lvl4pPr lvl="3" algn="r">
              <a:buNone/>
              <a:defRPr sz="1000">
                <a:solidFill>
                  <a:schemeClr val="accent3"/>
                </a:solidFill>
                <a:latin typeface="Average"/>
                <a:ea typeface="Average"/>
                <a:cs typeface="Average"/>
                <a:sym typeface="Average"/>
              </a:defRPr>
            </a:lvl4pPr>
            <a:lvl5pPr lvl="4" algn="r">
              <a:buNone/>
              <a:defRPr sz="1000">
                <a:solidFill>
                  <a:schemeClr val="accent3"/>
                </a:solidFill>
                <a:latin typeface="Average"/>
                <a:ea typeface="Average"/>
                <a:cs typeface="Average"/>
                <a:sym typeface="Average"/>
              </a:defRPr>
            </a:lvl5pPr>
            <a:lvl6pPr lvl="5" algn="r">
              <a:buNone/>
              <a:defRPr sz="1000">
                <a:solidFill>
                  <a:schemeClr val="accent3"/>
                </a:solidFill>
                <a:latin typeface="Average"/>
                <a:ea typeface="Average"/>
                <a:cs typeface="Average"/>
                <a:sym typeface="Average"/>
              </a:defRPr>
            </a:lvl6pPr>
            <a:lvl7pPr lvl="6" algn="r">
              <a:buNone/>
              <a:defRPr sz="1000">
                <a:solidFill>
                  <a:schemeClr val="accent3"/>
                </a:solidFill>
                <a:latin typeface="Average"/>
                <a:ea typeface="Average"/>
                <a:cs typeface="Average"/>
                <a:sym typeface="Average"/>
              </a:defRPr>
            </a:lvl7pPr>
            <a:lvl8pPr lvl="7" algn="r">
              <a:buNone/>
              <a:defRPr sz="1000">
                <a:solidFill>
                  <a:schemeClr val="accent3"/>
                </a:solidFill>
                <a:latin typeface="Average"/>
                <a:ea typeface="Average"/>
                <a:cs typeface="Average"/>
                <a:sym typeface="Average"/>
              </a:defRPr>
            </a:lvl8pPr>
            <a:lvl9pPr lvl="8" algn="r">
              <a:buNone/>
              <a:defRPr sz="1000">
                <a:solidFill>
                  <a:schemeClr val="accent3"/>
                </a:solidFill>
                <a:latin typeface="Average"/>
                <a:ea typeface="Average"/>
                <a:cs typeface="Average"/>
                <a:sym typeface="Average"/>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5.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11.png"/><Relationship Id="rId7" Type="http://schemas.openxmlformats.org/officeDocument/2006/relationships/image" Target="../media/image14.png"/><Relationship Id="rId8" Type="http://schemas.openxmlformats.org/officeDocument/2006/relationships/image" Target="../media/image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20.png"/><Relationship Id="rId4" Type="http://schemas.openxmlformats.org/officeDocument/2006/relationships/image" Target="../media/image10.png"/><Relationship Id="rId5" Type="http://schemas.openxmlformats.org/officeDocument/2006/relationships/image" Target="../media/image22.png"/><Relationship Id="rId6" Type="http://schemas.openxmlformats.org/officeDocument/2006/relationships/image" Target="../media/image26.png"/><Relationship Id="rId7" Type="http://schemas.openxmlformats.org/officeDocument/2006/relationships/image" Target="../media/image2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7.png"/><Relationship Id="rId5" Type="http://schemas.openxmlformats.org/officeDocument/2006/relationships/image" Target="../media/image3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31.png"/><Relationship Id="rId7"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2.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57.png"/><Relationship Id="rId4" Type="http://schemas.openxmlformats.org/officeDocument/2006/relationships/image" Target="../media/image63.png"/><Relationship Id="rId5" Type="http://schemas.openxmlformats.org/officeDocument/2006/relationships/image" Target="../media/image4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7.png"/><Relationship Id="rId6" Type="http://schemas.openxmlformats.org/officeDocument/2006/relationships/image" Target="../media/image1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4.png"/><Relationship Id="rId4" Type="http://schemas.openxmlformats.org/officeDocument/2006/relationships/image" Target="../media/image42.png"/><Relationship Id="rId11" Type="http://schemas.openxmlformats.org/officeDocument/2006/relationships/image" Target="../media/image35.png"/><Relationship Id="rId10" Type="http://schemas.openxmlformats.org/officeDocument/2006/relationships/image" Target="../media/image41.png"/><Relationship Id="rId12" Type="http://schemas.openxmlformats.org/officeDocument/2006/relationships/image" Target="../media/image43.png"/><Relationship Id="rId9" Type="http://schemas.openxmlformats.org/officeDocument/2006/relationships/image" Target="../media/image45.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37.png"/><Relationship Id="rId8" Type="http://schemas.openxmlformats.org/officeDocument/2006/relationships/image" Target="../media/image3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4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2.xml"/><Relationship Id="rId3" Type="http://schemas.openxmlformats.org/officeDocument/2006/relationships/image" Target="../media/image51.png"/><Relationship Id="rId4" Type="http://schemas.openxmlformats.org/officeDocument/2006/relationships/image" Target="../media/image75.png"/><Relationship Id="rId5" Type="http://schemas.openxmlformats.org/officeDocument/2006/relationships/image" Target="../media/image80.png"/><Relationship Id="rId6" Type="http://schemas.openxmlformats.org/officeDocument/2006/relationships/image" Target="../media/image46.png"/><Relationship Id="rId7" Type="http://schemas.openxmlformats.org/officeDocument/2006/relationships/image" Target="../media/image5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59.png"/><Relationship Id="rId4" Type="http://schemas.openxmlformats.org/officeDocument/2006/relationships/image" Target="../media/image54.png"/><Relationship Id="rId5" Type="http://schemas.openxmlformats.org/officeDocument/2006/relationships/image" Target="../media/image52.png"/><Relationship Id="rId6" Type="http://schemas.openxmlformats.org/officeDocument/2006/relationships/image" Target="../media/image55.png"/><Relationship Id="rId7" Type="http://schemas.openxmlformats.org/officeDocument/2006/relationships/image" Target="../media/image4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106.png"/><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6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9.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6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60.png"/><Relationship Id="rId4" Type="http://schemas.openxmlformats.org/officeDocument/2006/relationships/image" Target="../media/image56.png"/><Relationship Id="rId5" Type="http://schemas.openxmlformats.org/officeDocument/2006/relationships/image" Target="../media/image65.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9.xml"/><Relationship Id="rId3" Type="http://schemas.openxmlformats.org/officeDocument/2006/relationships/image" Target="../media/image66.png"/><Relationship Id="rId4" Type="http://schemas.openxmlformats.org/officeDocument/2006/relationships/image" Target="../media/image64.png"/><Relationship Id="rId5" Type="http://schemas.openxmlformats.org/officeDocument/2006/relationships/image" Target="../media/image6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9.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0.xml"/><Relationship Id="rId3" Type="http://schemas.openxmlformats.org/officeDocument/2006/relationships/image" Target="../media/image70.png"/><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1.xml"/><Relationship Id="rId3"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6.png"/><Relationship Id="rId4" Type="http://schemas.openxmlformats.org/officeDocument/2006/relationships/image" Target="../media/image64.png"/><Relationship Id="rId10" Type="http://schemas.openxmlformats.org/officeDocument/2006/relationships/image" Target="../media/image67.png"/><Relationship Id="rId9" Type="http://schemas.openxmlformats.org/officeDocument/2006/relationships/image" Target="../media/image76.png"/><Relationship Id="rId5" Type="http://schemas.openxmlformats.org/officeDocument/2006/relationships/image" Target="../media/image69.png"/><Relationship Id="rId6" Type="http://schemas.openxmlformats.org/officeDocument/2006/relationships/image" Target="../media/image73.png"/><Relationship Id="rId7" Type="http://schemas.openxmlformats.org/officeDocument/2006/relationships/image" Target="../media/image72.png"/><Relationship Id="rId8" Type="http://schemas.openxmlformats.org/officeDocument/2006/relationships/image" Target="../media/image7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7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78.png"/><Relationship Id="rId4" Type="http://schemas.openxmlformats.org/officeDocument/2006/relationships/image" Target="../media/image8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37.xml"/><Relationship Id="rId3" Type="http://schemas.openxmlformats.org/officeDocument/2006/relationships/image" Target="../media/image8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9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9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77.png"/><Relationship Id="rId4" Type="http://schemas.openxmlformats.org/officeDocument/2006/relationships/image" Target="../media/image105.png"/><Relationship Id="rId5" Type="http://schemas.openxmlformats.org/officeDocument/2006/relationships/image" Target="../media/image10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77.png"/><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3.xml"/><Relationship Id="rId3" Type="http://schemas.openxmlformats.org/officeDocument/2006/relationships/image" Target="../media/image85.png"/><Relationship Id="rId4" Type="http://schemas.openxmlformats.org/officeDocument/2006/relationships/image" Target="../media/image92.png"/><Relationship Id="rId5" Type="http://schemas.openxmlformats.org/officeDocument/2006/relationships/image" Target="../media/image8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6.xml"/><Relationship Id="rId3" Type="http://schemas.openxmlformats.org/officeDocument/2006/relationships/image" Target="../media/image83.png"/><Relationship Id="rId4" Type="http://schemas.openxmlformats.org/officeDocument/2006/relationships/image" Target="../media/image91.png"/><Relationship Id="rId5" Type="http://schemas.openxmlformats.org/officeDocument/2006/relationships/image" Target="../media/image8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90.png"/><Relationship Id="rId4" Type="http://schemas.openxmlformats.org/officeDocument/2006/relationships/image" Target="../media/image84.png"/><Relationship Id="rId5" Type="http://schemas.openxmlformats.org/officeDocument/2006/relationships/image" Target="../media/image89.png"/><Relationship Id="rId6" Type="http://schemas.openxmlformats.org/officeDocument/2006/relationships/image" Target="../media/image86.png"/><Relationship Id="rId7" Type="http://schemas.openxmlformats.org/officeDocument/2006/relationships/image" Target="../media/image93.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95.png"/><Relationship Id="rId4" Type="http://schemas.openxmlformats.org/officeDocument/2006/relationships/image" Target="../media/image9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9.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9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9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00.png"/><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07.pn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10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96.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102.png"/><Relationship Id="rId4" Type="http://schemas.openxmlformats.org/officeDocument/2006/relationships/image" Target="../media/image99.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101.png"/><Relationship Id="rId4" Type="http://schemas.openxmlformats.org/officeDocument/2006/relationships/image" Target="../media/image96.png"/><Relationship Id="rId5" Type="http://schemas.openxmlformats.org/officeDocument/2006/relationships/image" Target="../media/image104.png"/><Relationship Id="rId6" Type="http://schemas.openxmlformats.org/officeDocument/2006/relationships/image" Target="../media/image80.png"/><Relationship Id="rId7"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 Id="rId2" Type="http://schemas.openxmlformats.org/officeDocument/2006/relationships/notesSlide" Target="../notesSlides/notesSlide8.xml"/><Relationship Id="rId3"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16.png"/><Relationship Id="rId5"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 name="Shape 58"/>
        <p:cNvGrpSpPr/>
        <p:nvPr/>
      </p:nvGrpSpPr>
      <p:grpSpPr>
        <a:xfrm>
          <a:off x="0" y="0"/>
          <a:ext cx="0" cy="0"/>
          <a:chOff x="0" y="0"/>
          <a:chExt cx="0" cy="0"/>
        </a:xfrm>
      </p:grpSpPr>
      <p:sp>
        <p:nvSpPr>
          <p:cNvPr id="59" name="Google Shape;59;p13"/>
          <p:cNvSpPr txBox="1"/>
          <p:nvPr>
            <p:ph idx="4294967295" type="subTitle"/>
          </p:nvPr>
        </p:nvSpPr>
        <p:spPr>
          <a:xfrm>
            <a:off x="291150" y="2031875"/>
            <a:ext cx="8561700" cy="2991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Dissertation</a:t>
            </a:r>
            <a:r>
              <a:rPr lang="en" sz="2000"/>
              <a:t> Defense by Stefan Krastanov</a:t>
            </a:r>
            <a:br>
              <a:rPr lang="en" sz="2000"/>
            </a:br>
            <a:r>
              <a:rPr lang="en" sz="2000"/>
              <a:t>Doctoral Advisor Prof. Liang Jiang</a:t>
            </a:r>
            <a:endParaRPr sz="2000"/>
          </a:p>
          <a:p>
            <a:pPr indent="0" lvl="0" marL="0" rtl="0" algn="ctr">
              <a:spcBef>
                <a:spcPts val="1600"/>
              </a:spcBef>
              <a:spcAft>
                <a:spcPts val="0"/>
              </a:spcAft>
              <a:buNone/>
            </a:pPr>
            <a:r>
              <a:t/>
            </a:r>
            <a:endParaRPr sz="2000"/>
          </a:p>
          <a:p>
            <a:pPr indent="0" lvl="0" marL="0" rtl="0" algn="ctr">
              <a:spcBef>
                <a:spcPts val="1600"/>
              </a:spcBef>
              <a:spcAft>
                <a:spcPts val="1600"/>
              </a:spcAft>
              <a:buNone/>
            </a:pPr>
            <a:br>
              <a:rPr lang="en" sz="1800"/>
            </a:br>
            <a:br>
              <a:rPr lang="en" sz="1800"/>
            </a:br>
            <a:r>
              <a:rPr lang="en" sz="1400"/>
              <a:t>The work done during my doctoral studies would not have been possible without valuable input from many </a:t>
            </a:r>
            <a:r>
              <a:rPr lang="en" sz="1400"/>
              <a:t>colleagues</a:t>
            </a:r>
            <a:r>
              <a:rPr lang="en" sz="1400"/>
              <a:t>, including Chang-Ling Zou, Chao Shen, Kyungjoo Noh, Michel Devoret, Philip Reinhold, Reinier Heeres, Robert Schoelkopf, Sisi Zhou, Steven Flammia, Steven Girvin, and Victor Albert.</a:t>
            </a:r>
            <a:endParaRPr sz="1400"/>
          </a:p>
        </p:txBody>
      </p:sp>
      <p:sp>
        <p:nvSpPr>
          <p:cNvPr id="60" name="Google Shape;60;p13"/>
          <p:cNvSpPr txBox="1"/>
          <p:nvPr>
            <p:ph idx="4294967295" type="ctrTitle"/>
          </p:nvPr>
        </p:nvSpPr>
        <p:spPr>
          <a:xfrm>
            <a:off x="431225" y="457400"/>
            <a:ext cx="8281500" cy="1730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4800"/>
              <a:t>Model Calibration and Circuit Optimization for Quantum Hardware</a:t>
            </a:r>
            <a:endParaRPr sz="4800"/>
          </a:p>
        </p:txBody>
      </p:sp>
      <p:pic>
        <p:nvPicPr>
          <p:cNvPr id="61" name="Google Shape;61;p13"/>
          <p:cNvPicPr preferRelativeResize="0"/>
          <p:nvPr/>
        </p:nvPicPr>
        <p:blipFill>
          <a:blip r:embed="rId3">
            <a:alphaModFix/>
          </a:blip>
          <a:stretch>
            <a:fillRect/>
          </a:stretch>
        </p:blipFill>
        <p:spPr>
          <a:xfrm>
            <a:off x="2800975" y="2919561"/>
            <a:ext cx="3542003" cy="1215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22"/>
          <p:cNvSpPr txBox="1"/>
          <p:nvPr>
            <p:ph idx="1" type="body"/>
          </p:nvPr>
        </p:nvSpPr>
        <p:spPr>
          <a:xfrm>
            <a:off x="311700" y="1289050"/>
            <a:ext cx="377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 Quantum Process</a:t>
            </a:r>
            <a:endParaRPr/>
          </a:p>
        </p:txBody>
      </p:sp>
      <p:sp>
        <p:nvSpPr>
          <p:cNvPr id="149" name="Google Shape;149;p22"/>
          <p:cNvSpPr txBox="1"/>
          <p:nvPr>
            <p:ph type="title"/>
          </p:nvPr>
        </p:nvSpPr>
        <p:spPr>
          <a:xfrm>
            <a:off x="311700" y="140225"/>
            <a:ext cx="868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Survey of Methods: Parameter Estimation/Evaluation</a:t>
            </a:r>
            <a:br>
              <a:rPr lang="en"/>
            </a:br>
            <a:r>
              <a:rPr lang="en" sz="2400"/>
              <a:t>l</a:t>
            </a:r>
            <a:r>
              <a:rPr lang="en" sz="2400"/>
              <a:t>et us start with a </a:t>
            </a:r>
            <a:r>
              <a:rPr lang="en" sz="2400"/>
              <a:t>simplified</a:t>
            </a:r>
            <a:r>
              <a:rPr lang="en" sz="2400"/>
              <a:t> version of Process Tomography</a:t>
            </a:r>
            <a:endParaRPr sz="2400"/>
          </a:p>
        </p:txBody>
      </p:sp>
      <p:pic>
        <p:nvPicPr>
          <p:cNvPr id="150" name="Google Shape;150;p22"/>
          <p:cNvPicPr preferRelativeResize="0"/>
          <p:nvPr/>
        </p:nvPicPr>
        <p:blipFill>
          <a:blip r:embed="rId3">
            <a:alphaModFix/>
          </a:blip>
          <a:stretch>
            <a:fillRect/>
          </a:stretch>
        </p:blipFill>
        <p:spPr>
          <a:xfrm>
            <a:off x="685800" y="1785550"/>
            <a:ext cx="2952001" cy="393600"/>
          </a:xfrm>
          <a:prstGeom prst="rect">
            <a:avLst/>
          </a:prstGeom>
          <a:noFill/>
          <a:ln>
            <a:noFill/>
          </a:ln>
        </p:spPr>
      </p:pic>
      <p:sp>
        <p:nvSpPr>
          <p:cNvPr id="151" name="Google Shape;151;p22"/>
          <p:cNvSpPr txBox="1"/>
          <p:nvPr>
            <p:ph idx="1" type="body"/>
          </p:nvPr>
        </p:nvSpPr>
        <p:spPr>
          <a:xfrm>
            <a:off x="311700" y="3803650"/>
            <a:ext cx="377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i.e. it can be represented as a matrix where each row/column corresponds to a basis vector for the output/input.</a:t>
            </a:r>
            <a:endParaRPr/>
          </a:p>
        </p:txBody>
      </p:sp>
      <p:sp>
        <p:nvSpPr>
          <p:cNvPr id="152" name="Google Shape;152;p22"/>
          <p:cNvSpPr txBox="1"/>
          <p:nvPr>
            <p:ph idx="1" type="body"/>
          </p:nvPr>
        </p:nvSpPr>
        <p:spPr>
          <a:xfrm>
            <a:off x="311700" y="2355850"/>
            <a:ext cx="377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is a linear map (super-operator)</a:t>
            </a:r>
            <a:endParaRPr/>
          </a:p>
        </p:txBody>
      </p:sp>
      <p:pic>
        <p:nvPicPr>
          <p:cNvPr id="153" name="Google Shape;153;p22"/>
          <p:cNvPicPr preferRelativeResize="0"/>
          <p:nvPr/>
        </p:nvPicPr>
        <p:blipFill>
          <a:blip r:embed="rId4">
            <a:alphaModFix/>
          </a:blip>
          <a:stretch>
            <a:fillRect/>
          </a:stretch>
        </p:blipFill>
        <p:spPr>
          <a:xfrm>
            <a:off x="671524" y="3060173"/>
            <a:ext cx="2952001" cy="492652"/>
          </a:xfrm>
          <a:prstGeom prst="rect">
            <a:avLst/>
          </a:prstGeom>
          <a:noFill/>
          <a:ln>
            <a:noFill/>
          </a:ln>
        </p:spPr>
      </p:pic>
      <p:pic>
        <p:nvPicPr>
          <p:cNvPr id="154" name="Google Shape;154;p22"/>
          <p:cNvPicPr preferRelativeResize="0"/>
          <p:nvPr/>
        </p:nvPicPr>
        <p:blipFill>
          <a:blip r:embed="rId5">
            <a:alphaModFix/>
          </a:blip>
          <a:stretch>
            <a:fillRect/>
          </a:stretch>
        </p:blipFill>
        <p:spPr>
          <a:xfrm>
            <a:off x="3860700" y="3925600"/>
            <a:ext cx="266800" cy="248075"/>
          </a:xfrm>
          <a:prstGeom prst="rect">
            <a:avLst/>
          </a:prstGeom>
          <a:noFill/>
          <a:ln>
            <a:noFill/>
          </a:ln>
        </p:spPr>
      </p:pic>
      <p:sp>
        <p:nvSpPr>
          <p:cNvPr id="155" name="Google Shape;155;p22"/>
          <p:cNvSpPr txBox="1"/>
          <p:nvPr>
            <p:ph idx="1" type="body"/>
          </p:nvPr>
        </p:nvSpPr>
        <p:spPr>
          <a:xfrm>
            <a:off x="4731300" y="1289050"/>
            <a:ext cx="377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We can use Process Tomography to measure all coefficients       :</a:t>
            </a:r>
            <a:endParaRPr/>
          </a:p>
        </p:txBody>
      </p:sp>
      <p:pic>
        <p:nvPicPr>
          <p:cNvPr id="156" name="Google Shape;156;p22"/>
          <p:cNvPicPr preferRelativeResize="0"/>
          <p:nvPr/>
        </p:nvPicPr>
        <p:blipFill>
          <a:blip r:embed="rId5">
            <a:alphaModFix/>
          </a:blip>
          <a:stretch>
            <a:fillRect/>
          </a:stretch>
        </p:blipFill>
        <p:spPr>
          <a:xfrm>
            <a:off x="7175400" y="1715800"/>
            <a:ext cx="266800" cy="248075"/>
          </a:xfrm>
          <a:prstGeom prst="rect">
            <a:avLst/>
          </a:prstGeom>
          <a:noFill/>
          <a:ln>
            <a:noFill/>
          </a:ln>
        </p:spPr>
      </p:pic>
      <p:sp>
        <p:nvSpPr>
          <p:cNvPr id="157" name="Google Shape;157;p22"/>
          <p:cNvSpPr txBox="1"/>
          <p:nvPr>
            <p:ph idx="1" type="body"/>
          </p:nvPr>
        </p:nvSpPr>
        <p:spPr>
          <a:xfrm>
            <a:off x="4731300" y="2355850"/>
            <a:ext cx="377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1. </a:t>
            </a:r>
            <a:r>
              <a:rPr lang="en"/>
              <a:t>Prepare </a:t>
            </a:r>
            <a:endParaRPr/>
          </a:p>
        </p:txBody>
      </p:sp>
      <p:pic>
        <p:nvPicPr>
          <p:cNvPr id="158" name="Google Shape;158;p22"/>
          <p:cNvPicPr preferRelativeResize="0"/>
          <p:nvPr/>
        </p:nvPicPr>
        <p:blipFill>
          <a:blip r:embed="rId6">
            <a:alphaModFix/>
          </a:blip>
          <a:stretch>
            <a:fillRect/>
          </a:stretch>
        </p:blipFill>
        <p:spPr>
          <a:xfrm>
            <a:off x="5871875" y="2508250"/>
            <a:ext cx="235563" cy="217000"/>
          </a:xfrm>
          <a:prstGeom prst="rect">
            <a:avLst/>
          </a:prstGeom>
          <a:noFill/>
          <a:ln>
            <a:noFill/>
          </a:ln>
        </p:spPr>
      </p:pic>
      <p:sp>
        <p:nvSpPr>
          <p:cNvPr id="159" name="Google Shape;159;p22"/>
          <p:cNvSpPr txBox="1"/>
          <p:nvPr>
            <p:ph idx="1" type="body"/>
          </p:nvPr>
        </p:nvSpPr>
        <p:spPr>
          <a:xfrm>
            <a:off x="4731300" y="2889250"/>
            <a:ext cx="377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2. Apply the quantum process to get</a:t>
            </a:r>
            <a:endParaRPr/>
          </a:p>
        </p:txBody>
      </p:sp>
      <p:pic>
        <p:nvPicPr>
          <p:cNvPr id="160" name="Google Shape;160;p22"/>
          <p:cNvPicPr preferRelativeResize="0"/>
          <p:nvPr/>
        </p:nvPicPr>
        <p:blipFill>
          <a:blip r:embed="rId7">
            <a:alphaModFix/>
          </a:blip>
          <a:stretch>
            <a:fillRect/>
          </a:stretch>
        </p:blipFill>
        <p:spPr>
          <a:xfrm>
            <a:off x="8369700" y="2959575"/>
            <a:ext cx="632324" cy="299075"/>
          </a:xfrm>
          <a:prstGeom prst="rect">
            <a:avLst/>
          </a:prstGeom>
          <a:noFill/>
          <a:ln>
            <a:noFill/>
          </a:ln>
        </p:spPr>
      </p:pic>
      <p:sp>
        <p:nvSpPr>
          <p:cNvPr id="161" name="Google Shape;161;p22"/>
          <p:cNvSpPr txBox="1"/>
          <p:nvPr>
            <p:ph idx="1" type="body"/>
          </p:nvPr>
        </p:nvSpPr>
        <p:spPr>
          <a:xfrm>
            <a:off x="4731300" y="3422650"/>
            <a:ext cx="377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3. Measure the overlap* with       ,</a:t>
            </a:r>
            <a:br>
              <a:rPr lang="en"/>
            </a:br>
            <a:r>
              <a:rPr lang="en"/>
              <a:t>which gives you</a:t>
            </a:r>
            <a:endParaRPr/>
          </a:p>
        </p:txBody>
      </p:sp>
      <p:pic>
        <p:nvPicPr>
          <p:cNvPr id="162" name="Google Shape;162;p22"/>
          <p:cNvPicPr preferRelativeResize="0"/>
          <p:nvPr/>
        </p:nvPicPr>
        <p:blipFill>
          <a:blip r:embed="rId8">
            <a:alphaModFix/>
          </a:blip>
          <a:stretch>
            <a:fillRect/>
          </a:stretch>
        </p:blipFill>
        <p:spPr>
          <a:xfrm>
            <a:off x="7717780" y="3575050"/>
            <a:ext cx="235575" cy="224227"/>
          </a:xfrm>
          <a:prstGeom prst="rect">
            <a:avLst/>
          </a:prstGeom>
          <a:noFill/>
          <a:ln>
            <a:noFill/>
          </a:ln>
        </p:spPr>
      </p:pic>
      <p:pic>
        <p:nvPicPr>
          <p:cNvPr id="163" name="Google Shape;163;p22"/>
          <p:cNvPicPr preferRelativeResize="0"/>
          <p:nvPr/>
        </p:nvPicPr>
        <p:blipFill>
          <a:blip r:embed="rId5">
            <a:alphaModFix/>
          </a:blip>
          <a:stretch>
            <a:fillRect/>
          </a:stretch>
        </p:blipFill>
        <p:spPr>
          <a:xfrm>
            <a:off x="6464200" y="3836500"/>
            <a:ext cx="321650" cy="299075"/>
          </a:xfrm>
          <a:prstGeom prst="rect">
            <a:avLst/>
          </a:prstGeom>
          <a:noFill/>
          <a:ln>
            <a:noFill/>
          </a:ln>
        </p:spPr>
      </p:pic>
      <p:sp>
        <p:nvSpPr>
          <p:cNvPr id="164" name="Google Shape;164;p22"/>
          <p:cNvSpPr txBox="1"/>
          <p:nvPr>
            <p:ph idx="1" type="body"/>
          </p:nvPr>
        </p:nvSpPr>
        <p:spPr>
          <a:xfrm>
            <a:off x="4655100" y="4794250"/>
            <a:ext cx="377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t>* There are some questions of orthogonality to address. </a:t>
            </a:r>
            <a:endParaRPr sz="1200"/>
          </a:p>
        </p:txBody>
      </p:sp>
      <p:sp>
        <p:nvSpPr>
          <p:cNvPr id="165" name="Google Shape;165;p22"/>
          <p:cNvSpPr/>
          <p:nvPr/>
        </p:nvSpPr>
        <p:spPr>
          <a:xfrm>
            <a:off x="254000" y="1225550"/>
            <a:ext cx="8889900" cy="3918000"/>
          </a:xfrm>
          <a:prstGeom prst="rect">
            <a:avLst/>
          </a:prstGeom>
          <a:solidFill>
            <a:srgbClr val="37474F">
              <a:alpha val="6923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22"/>
          <p:cNvSpPr txBox="1"/>
          <p:nvPr>
            <p:ph type="title"/>
          </p:nvPr>
        </p:nvSpPr>
        <p:spPr>
          <a:xfrm>
            <a:off x="616500" y="2350025"/>
            <a:ext cx="8379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666"/>
                </a:solidFill>
              </a:rPr>
              <a:t>Susceptible</a:t>
            </a:r>
            <a:r>
              <a:rPr lang="en">
                <a:solidFill>
                  <a:srgbClr val="E06666"/>
                </a:solidFill>
              </a:rPr>
              <a:t> to State Preparation and Measurement Errors</a:t>
            </a:r>
            <a:endParaRPr sz="2400">
              <a:solidFill>
                <a:srgbClr val="E06666"/>
              </a:solidFill>
            </a:endParaRPr>
          </a:p>
        </p:txBody>
      </p:sp>
      <p:sp>
        <p:nvSpPr>
          <p:cNvPr id="167" name="Google Shape;167;p2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8"/>
                                        </p:tgtEl>
                                        <p:attrNameLst>
                                          <p:attrName>style.visibility</p:attrName>
                                        </p:attrNameLst>
                                      </p:cBhvr>
                                      <p:to>
                                        <p:strVal val="visible"/>
                                      </p:to>
                                    </p:set>
                                    <p:animEffect filter="fade" transition="in">
                                      <p:cBhvr>
                                        <p:cTn dur="1000"/>
                                        <p:tgtEl>
                                          <p:spTgt spid="148"/>
                                        </p:tgtEl>
                                      </p:cBhvr>
                                    </p:animEffect>
                                  </p:childTnLst>
                                </p:cTn>
                              </p:par>
                              <p:par>
                                <p:cTn fill="hold" nodeType="withEffect" presetClass="entr" presetID="10" presetSubtype="0">
                                  <p:stCondLst>
                                    <p:cond delay="0"/>
                                  </p:stCondLst>
                                  <p:childTnLst>
                                    <p:set>
                                      <p:cBhvr>
                                        <p:cTn dur="1" fill="hold">
                                          <p:stCondLst>
                                            <p:cond delay="0"/>
                                          </p:stCondLst>
                                        </p:cTn>
                                        <p:tgtEl>
                                          <p:spTgt spid="150"/>
                                        </p:tgtEl>
                                        <p:attrNameLst>
                                          <p:attrName>style.visibility</p:attrName>
                                        </p:attrNameLst>
                                      </p:cBhvr>
                                      <p:to>
                                        <p:strVal val="visible"/>
                                      </p:to>
                                    </p:set>
                                    <p:animEffect filter="fade" transition="in">
                                      <p:cBhvr>
                                        <p:cTn dur="1000"/>
                                        <p:tgtEl>
                                          <p:spTgt spid="1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000"/>
                                        <p:tgtEl>
                                          <p:spTgt spid="152"/>
                                        </p:tgtEl>
                                      </p:cBhvr>
                                    </p:animEffect>
                                  </p:childTnLst>
                                </p:cTn>
                              </p:par>
                              <p:par>
                                <p:cTn fill="hold" nodeType="withEffect" presetClass="entr" presetID="10" presetSubtype="0">
                                  <p:stCondLst>
                                    <p:cond delay="0"/>
                                  </p:stCondLst>
                                  <p:childTnLst>
                                    <p:set>
                                      <p:cBhvr>
                                        <p:cTn dur="1" fill="hold">
                                          <p:stCondLst>
                                            <p:cond delay="0"/>
                                          </p:stCondLst>
                                        </p:cTn>
                                        <p:tgtEl>
                                          <p:spTgt spid="153"/>
                                        </p:tgtEl>
                                        <p:attrNameLst>
                                          <p:attrName>style.visibility</p:attrName>
                                        </p:attrNameLst>
                                      </p:cBhvr>
                                      <p:to>
                                        <p:strVal val="visible"/>
                                      </p:to>
                                    </p:set>
                                    <p:animEffect filter="fade" transition="in">
                                      <p:cBhvr>
                                        <p:cTn dur="1000"/>
                                        <p:tgtEl>
                                          <p:spTgt spid="15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1000"/>
                                        <p:tgtEl>
                                          <p:spTgt spid="151"/>
                                        </p:tgtEl>
                                      </p:cBhvr>
                                    </p:animEffect>
                                  </p:childTnLst>
                                </p:cTn>
                              </p:par>
                              <p:par>
                                <p:cTn fill="hold" nodeType="withEffect" presetClass="entr" presetID="10" presetSubtype="0">
                                  <p:stCondLst>
                                    <p:cond delay="0"/>
                                  </p:stCondLst>
                                  <p:childTnLst>
                                    <p:set>
                                      <p:cBhvr>
                                        <p:cTn dur="1" fill="hold">
                                          <p:stCondLst>
                                            <p:cond delay="0"/>
                                          </p:stCondLst>
                                        </p:cTn>
                                        <p:tgtEl>
                                          <p:spTgt spid="154"/>
                                        </p:tgtEl>
                                        <p:attrNameLst>
                                          <p:attrName>style.visibility</p:attrName>
                                        </p:attrNameLst>
                                      </p:cBhvr>
                                      <p:to>
                                        <p:strVal val="visible"/>
                                      </p:to>
                                    </p:set>
                                    <p:animEffect filter="fade" transition="in">
                                      <p:cBhvr>
                                        <p:cTn dur="1000"/>
                                        <p:tgtEl>
                                          <p:spTgt spid="1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5"/>
                                        </p:tgtEl>
                                        <p:attrNameLst>
                                          <p:attrName>style.visibility</p:attrName>
                                        </p:attrNameLst>
                                      </p:cBhvr>
                                      <p:to>
                                        <p:strVal val="visible"/>
                                      </p:to>
                                    </p:set>
                                    <p:animEffect filter="fade" transition="in">
                                      <p:cBhvr>
                                        <p:cTn dur="1000"/>
                                        <p:tgtEl>
                                          <p:spTgt spid="155"/>
                                        </p:tgtEl>
                                      </p:cBhvr>
                                    </p:animEffect>
                                  </p:childTnLst>
                                </p:cTn>
                              </p:par>
                              <p:par>
                                <p:cTn fill="hold" nodeType="withEffect" presetClass="entr" presetID="10" presetSubtype="0">
                                  <p:stCondLst>
                                    <p:cond delay="0"/>
                                  </p:stCondLst>
                                  <p:childTnLst>
                                    <p:set>
                                      <p:cBhvr>
                                        <p:cTn dur="1" fill="hold">
                                          <p:stCondLst>
                                            <p:cond delay="0"/>
                                          </p:stCondLst>
                                        </p:cTn>
                                        <p:tgtEl>
                                          <p:spTgt spid="156"/>
                                        </p:tgtEl>
                                        <p:attrNameLst>
                                          <p:attrName>style.visibility</p:attrName>
                                        </p:attrNameLst>
                                      </p:cBhvr>
                                      <p:to>
                                        <p:strVal val="visible"/>
                                      </p:to>
                                    </p:set>
                                    <p:animEffect filter="fade" transition="in">
                                      <p:cBhvr>
                                        <p:cTn dur="1000"/>
                                        <p:tgtEl>
                                          <p:spTgt spid="15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7"/>
                                        </p:tgtEl>
                                        <p:attrNameLst>
                                          <p:attrName>style.visibility</p:attrName>
                                        </p:attrNameLst>
                                      </p:cBhvr>
                                      <p:to>
                                        <p:strVal val="visible"/>
                                      </p:to>
                                    </p:set>
                                    <p:animEffect filter="fade" transition="in">
                                      <p:cBhvr>
                                        <p:cTn dur="1000"/>
                                        <p:tgtEl>
                                          <p:spTgt spid="157"/>
                                        </p:tgtEl>
                                      </p:cBhvr>
                                    </p:animEffect>
                                  </p:childTnLst>
                                </p:cTn>
                              </p:par>
                              <p:par>
                                <p:cTn fill="hold" nodeType="withEffect" presetClass="entr" presetID="10" presetSubtype="0">
                                  <p:stCondLst>
                                    <p:cond delay="0"/>
                                  </p:stCondLst>
                                  <p:childTnLst>
                                    <p:set>
                                      <p:cBhvr>
                                        <p:cTn dur="1" fill="hold">
                                          <p:stCondLst>
                                            <p:cond delay="0"/>
                                          </p:stCondLst>
                                        </p:cTn>
                                        <p:tgtEl>
                                          <p:spTgt spid="158"/>
                                        </p:tgtEl>
                                        <p:attrNameLst>
                                          <p:attrName>style.visibility</p:attrName>
                                        </p:attrNameLst>
                                      </p:cBhvr>
                                      <p:to>
                                        <p:strVal val="visible"/>
                                      </p:to>
                                    </p:set>
                                    <p:animEffect filter="fade" transition="in">
                                      <p:cBhvr>
                                        <p:cTn dur="1000"/>
                                        <p:tgtEl>
                                          <p:spTgt spid="15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9"/>
                                        </p:tgtEl>
                                        <p:attrNameLst>
                                          <p:attrName>style.visibility</p:attrName>
                                        </p:attrNameLst>
                                      </p:cBhvr>
                                      <p:to>
                                        <p:strVal val="visible"/>
                                      </p:to>
                                    </p:set>
                                    <p:animEffect filter="fade" transition="in">
                                      <p:cBhvr>
                                        <p:cTn dur="1000"/>
                                        <p:tgtEl>
                                          <p:spTgt spid="159"/>
                                        </p:tgtEl>
                                      </p:cBhvr>
                                    </p:animEffect>
                                  </p:childTnLst>
                                </p:cTn>
                              </p:par>
                              <p:par>
                                <p:cTn fill="hold" nodeType="withEffect" presetClass="entr" presetID="10" presetSubtype="0">
                                  <p:stCondLst>
                                    <p:cond delay="0"/>
                                  </p:stCondLst>
                                  <p:childTnLst>
                                    <p:set>
                                      <p:cBhvr>
                                        <p:cTn dur="1" fill="hold">
                                          <p:stCondLst>
                                            <p:cond delay="0"/>
                                          </p:stCondLst>
                                        </p:cTn>
                                        <p:tgtEl>
                                          <p:spTgt spid="160"/>
                                        </p:tgtEl>
                                        <p:attrNameLst>
                                          <p:attrName>style.visibility</p:attrName>
                                        </p:attrNameLst>
                                      </p:cBhvr>
                                      <p:to>
                                        <p:strVal val="visible"/>
                                      </p:to>
                                    </p:set>
                                    <p:animEffect filter="fade" transition="in">
                                      <p:cBhvr>
                                        <p:cTn dur="1000"/>
                                        <p:tgtEl>
                                          <p:spTgt spid="16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1"/>
                                        </p:tgtEl>
                                        <p:attrNameLst>
                                          <p:attrName>style.visibility</p:attrName>
                                        </p:attrNameLst>
                                      </p:cBhvr>
                                      <p:to>
                                        <p:strVal val="visible"/>
                                      </p:to>
                                    </p:set>
                                    <p:animEffect filter="fade" transition="in">
                                      <p:cBhvr>
                                        <p:cTn dur="1000"/>
                                        <p:tgtEl>
                                          <p:spTgt spid="161"/>
                                        </p:tgtEl>
                                      </p:cBhvr>
                                    </p:animEffect>
                                  </p:childTnLst>
                                </p:cTn>
                              </p:par>
                              <p:par>
                                <p:cTn fill="hold" nodeType="withEffect" presetClass="entr" presetID="10" presetSubtype="0">
                                  <p:stCondLst>
                                    <p:cond delay="0"/>
                                  </p:stCondLst>
                                  <p:childTnLst>
                                    <p:set>
                                      <p:cBhvr>
                                        <p:cTn dur="1" fill="hold">
                                          <p:stCondLst>
                                            <p:cond delay="0"/>
                                          </p:stCondLst>
                                        </p:cTn>
                                        <p:tgtEl>
                                          <p:spTgt spid="162"/>
                                        </p:tgtEl>
                                        <p:attrNameLst>
                                          <p:attrName>style.visibility</p:attrName>
                                        </p:attrNameLst>
                                      </p:cBhvr>
                                      <p:to>
                                        <p:strVal val="visible"/>
                                      </p:to>
                                    </p:set>
                                    <p:animEffect filter="fade" transition="in">
                                      <p:cBhvr>
                                        <p:cTn dur="1000"/>
                                        <p:tgtEl>
                                          <p:spTgt spid="162"/>
                                        </p:tgtEl>
                                      </p:cBhvr>
                                    </p:animEffect>
                                  </p:childTnLst>
                                </p:cTn>
                              </p:par>
                              <p:par>
                                <p:cTn fill="hold" nodeType="withEffect" presetClass="entr" presetID="10" presetSubtype="0">
                                  <p:stCondLst>
                                    <p:cond delay="0"/>
                                  </p:stCondLst>
                                  <p:childTnLst>
                                    <p:set>
                                      <p:cBhvr>
                                        <p:cTn dur="1" fill="hold">
                                          <p:stCondLst>
                                            <p:cond delay="0"/>
                                          </p:stCondLst>
                                        </p:cTn>
                                        <p:tgtEl>
                                          <p:spTgt spid="163"/>
                                        </p:tgtEl>
                                        <p:attrNameLst>
                                          <p:attrName>style.visibility</p:attrName>
                                        </p:attrNameLst>
                                      </p:cBhvr>
                                      <p:to>
                                        <p:strVal val="visible"/>
                                      </p:to>
                                    </p:set>
                                    <p:animEffect filter="fade" transition="in">
                                      <p:cBhvr>
                                        <p:cTn dur="1000"/>
                                        <p:tgtEl>
                                          <p:spTgt spid="163"/>
                                        </p:tgtEl>
                                      </p:cBhvr>
                                    </p:animEffect>
                                  </p:childTnLst>
                                </p:cTn>
                              </p:par>
                              <p:par>
                                <p:cTn fill="hold" nodeType="withEffect" presetClass="entr" presetID="10" presetSubtype="0">
                                  <p:stCondLst>
                                    <p:cond delay="0"/>
                                  </p:stCondLst>
                                  <p:childTnLst>
                                    <p:set>
                                      <p:cBhvr>
                                        <p:cTn dur="1" fill="hold">
                                          <p:stCondLst>
                                            <p:cond delay="0"/>
                                          </p:stCondLst>
                                        </p:cTn>
                                        <p:tgtEl>
                                          <p:spTgt spid="164"/>
                                        </p:tgtEl>
                                        <p:attrNameLst>
                                          <p:attrName>style.visibility</p:attrName>
                                        </p:attrNameLst>
                                      </p:cBhvr>
                                      <p:to>
                                        <p:strVal val="visible"/>
                                      </p:to>
                                    </p:set>
                                    <p:animEffect filter="fade" transition="in">
                                      <p:cBhvr>
                                        <p:cTn dur="1000"/>
                                        <p:tgtEl>
                                          <p:spTgt spid="16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1000"/>
                                        <p:tgtEl>
                                          <p:spTgt spid="166"/>
                                        </p:tgtEl>
                                      </p:cBhvr>
                                    </p:animEffect>
                                  </p:childTnLst>
                                </p:cTn>
                              </p:par>
                              <p:par>
                                <p:cTn fill="hold" nodeType="with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1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3"/>
          <p:cNvSpPr txBox="1"/>
          <p:nvPr>
            <p:ph type="title"/>
          </p:nvPr>
        </p:nvSpPr>
        <p:spPr>
          <a:xfrm>
            <a:off x="311700" y="140225"/>
            <a:ext cx="8684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Survey of</a:t>
            </a:r>
            <a:r>
              <a:rPr lang="en"/>
              <a:t> Methods: Parameter Estimation/Control/Evaluation</a:t>
            </a:r>
            <a:br>
              <a:rPr lang="en"/>
            </a:br>
            <a:r>
              <a:rPr lang="en" sz="2400"/>
              <a:t>(biased and incomplete)</a:t>
            </a:r>
            <a:endParaRPr sz="2400"/>
          </a:p>
        </p:txBody>
      </p:sp>
      <p:sp>
        <p:nvSpPr>
          <p:cNvPr id="173" name="Google Shape;173;p2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grpSp>
        <p:nvGrpSpPr>
          <p:cNvPr id="174" name="Google Shape;174;p23"/>
          <p:cNvGrpSpPr/>
          <p:nvPr/>
        </p:nvGrpSpPr>
        <p:grpSpPr>
          <a:xfrm>
            <a:off x="3548010" y="2074268"/>
            <a:ext cx="1135387" cy="786041"/>
            <a:chOff x="880975" y="3598125"/>
            <a:chExt cx="1564325" cy="1083000"/>
          </a:xfrm>
        </p:grpSpPr>
        <p:sp>
          <p:nvSpPr>
            <p:cNvPr id="175" name="Google Shape;175;p23"/>
            <p:cNvSpPr/>
            <p:nvPr/>
          </p:nvSpPr>
          <p:spPr>
            <a:xfrm>
              <a:off x="880975" y="3598125"/>
              <a:ext cx="1564200" cy="10830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76" name="Google Shape;176;p23"/>
            <p:cNvPicPr preferRelativeResize="0"/>
            <p:nvPr/>
          </p:nvPicPr>
          <p:blipFill rotWithShape="1">
            <a:blip r:embed="rId3">
              <a:alphaModFix/>
            </a:blip>
            <a:srcRect b="0" l="54792" r="0" t="0"/>
            <a:stretch/>
          </p:blipFill>
          <p:spPr>
            <a:xfrm>
              <a:off x="880975" y="3598125"/>
              <a:ext cx="1564325" cy="1082875"/>
            </a:xfrm>
            <a:prstGeom prst="rect">
              <a:avLst/>
            </a:prstGeom>
            <a:noFill/>
            <a:ln cap="flat" cmpd="sng" w="19050">
              <a:solidFill>
                <a:schemeClr val="dk2"/>
              </a:solidFill>
              <a:prstDash val="solid"/>
              <a:round/>
              <a:headEnd len="sm" w="sm" type="none"/>
              <a:tailEnd len="sm" w="sm" type="none"/>
            </a:ln>
          </p:spPr>
        </p:pic>
      </p:grpSp>
      <p:sp>
        <p:nvSpPr>
          <p:cNvPr id="177" name="Google Shape;177;p23"/>
          <p:cNvSpPr txBox="1"/>
          <p:nvPr>
            <p:ph idx="1" type="body"/>
          </p:nvPr>
        </p:nvSpPr>
        <p:spPr>
          <a:xfrm>
            <a:off x="3512100" y="1077850"/>
            <a:ext cx="1638600" cy="709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Randomized Benchmarking</a:t>
            </a:r>
            <a:endParaRPr/>
          </a:p>
        </p:txBody>
      </p:sp>
      <p:grpSp>
        <p:nvGrpSpPr>
          <p:cNvPr id="178" name="Google Shape;178;p23"/>
          <p:cNvGrpSpPr/>
          <p:nvPr/>
        </p:nvGrpSpPr>
        <p:grpSpPr>
          <a:xfrm>
            <a:off x="4081307" y="1863952"/>
            <a:ext cx="1135488" cy="659764"/>
            <a:chOff x="152400" y="2168650"/>
            <a:chExt cx="1863900" cy="1083000"/>
          </a:xfrm>
        </p:grpSpPr>
        <p:sp>
          <p:nvSpPr>
            <p:cNvPr id="179" name="Google Shape;179;p23"/>
            <p:cNvSpPr/>
            <p:nvPr/>
          </p:nvSpPr>
          <p:spPr>
            <a:xfrm>
              <a:off x="152400" y="2168650"/>
              <a:ext cx="1863900" cy="10830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0" name="Google Shape;180;p23"/>
            <p:cNvPicPr preferRelativeResize="0"/>
            <p:nvPr/>
          </p:nvPicPr>
          <p:blipFill rotWithShape="1">
            <a:blip r:embed="rId3">
              <a:alphaModFix/>
            </a:blip>
            <a:srcRect b="0" l="0" r="46138" t="0"/>
            <a:stretch/>
          </p:blipFill>
          <p:spPr>
            <a:xfrm>
              <a:off x="152400" y="2168650"/>
              <a:ext cx="1863825" cy="1082875"/>
            </a:xfrm>
            <a:prstGeom prst="rect">
              <a:avLst/>
            </a:prstGeom>
            <a:noFill/>
            <a:ln cap="flat" cmpd="sng" w="19050">
              <a:solidFill>
                <a:schemeClr val="dk2"/>
              </a:solidFill>
              <a:prstDash val="solid"/>
              <a:round/>
              <a:headEnd len="sm" w="sm" type="none"/>
              <a:tailEnd len="sm" w="sm" type="none"/>
            </a:ln>
          </p:spPr>
        </p:pic>
      </p:grpSp>
      <p:pic>
        <p:nvPicPr>
          <p:cNvPr id="181" name="Google Shape;181;p23"/>
          <p:cNvPicPr preferRelativeResize="0"/>
          <p:nvPr/>
        </p:nvPicPr>
        <p:blipFill>
          <a:blip r:embed="rId4">
            <a:alphaModFix/>
          </a:blip>
          <a:stretch>
            <a:fillRect/>
          </a:stretch>
        </p:blipFill>
        <p:spPr>
          <a:xfrm>
            <a:off x="233000" y="1967625"/>
            <a:ext cx="1281450" cy="961100"/>
          </a:xfrm>
          <a:prstGeom prst="rect">
            <a:avLst/>
          </a:prstGeom>
          <a:noFill/>
          <a:ln cap="flat" cmpd="sng" w="19050">
            <a:solidFill>
              <a:schemeClr val="dk2"/>
            </a:solidFill>
            <a:prstDash val="solid"/>
            <a:round/>
            <a:headEnd len="sm" w="sm" type="none"/>
            <a:tailEnd len="sm" w="sm" type="none"/>
          </a:ln>
        </p:spPr>
      </p:pic>
      <p:sp>
        <p:nvSpPr>
          <p:cNvPr id="182" name="Google Shape;182;p23"/>
          <p:cNvSpPr txBox="1"/>
          <p:nvPr>
            <p:ph idx="1" type="body"/>
          </p:nvPr>
        </p:nvSpPr>
        <p:spPr>
          <a:xfrm>
            <a:off x="83100" y="1077850"/>
            <a:ext cx="1638600" cy="709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Process Tomography</a:t>
            </a:r>
            <a:endParaRPr/>
          </a:p>
        </p:txBody>
      </p:sp>
      <p:sp>
        <p:nvSpPr>
          <p:cNvPr id="183" name="Google Shape;183;p23"/>
          <p:cNvSpPr txBox="1"/>
          <p:nvPr>
            <p:ph idx="1" type="body"/>
          </p:nvPr>
        </p:nvSpPr>
        <p:spPr>
          <a:xfrm>
            <a:off x="5417100" y="781291"/>
            <a:ext cx="1638600" cy="709800"/>
          </a:xfrm>
          <a:prstGeom prst="rect">
            <a:avLst/>
          </a:prstGeom>
        </p:spPr>
        <p:txBody>
          <a:bodyPr anchorCtr="0" anchor="t" bIns="91425" lIns="91425" spcFirstLastPara="1" rIns="91425" wrap="square" tIns="91425">
            <a:noAutofit/>
          </a:bodyPr>
          <a:lstStyle/>
          <a:p>
            <a:pPr indent="0" lvl="0" marL="0" rtl="0" algn="ctr">
              <a:lnSpc>
                <a:spcPct val="100000"/>
              </a:lnSpc>
              <a:spcBef>
                <a:spcPts val="0"/>
              </a:spcBef>
              <a:spcAft>
                <a:spcPts val="1600"/>
              </a:spcAft>
              <a:buNone/>
            </a:pPr>
            <a:r>
              <a:rPr lang="en"/>
              <a:t>Stochastic </a:t>
            </a:r>
            <a:br>
              <a:rPr lang="en"/>
            </a:br>
            <a:r>
              <a:rPr lang="en"/>
              <a:t>in situ Methods</a:t>
            </a:r>
            <a:endParaRPr/>
          </a:p>
        </p:txBody>
      </p:sp>
      <p:pic>
        <p:nvPicPr>
          <p:cNvPr id="184" name="Google Shape;184;p23"/>
          <p:cNvPicPr preferRelativeResize="0"/>
          <p:nvPr/>
        </p:nvPicPr>
        <p:blipFill>
          <a:blip r:embed="rId5">
            <a:alphaModFix/>
          </a:blip>
          <a:stretch>
            <a:fillRect/>
          </a:stretch>
        </p:blipFill>
        <p:spPr>
          <a:xfrm>
            <a:off x="5684100" y="1795897"/>
            <a:ext cx="1135400" cy="1056262"/>
          </a:xfrm>
          <a:prstGeom prst="rect">
            <a:avLst/>
          </a:prstGeom>
          <a:noFill/>
          <a:ln cap="flat" cmpd="sng" w="19050">
            <a:solidFill>
              <a:schemeClr val="dk2"/>
            </a:solidFill>
            <a:prstDash val="solid"/>
            <a:round/>
            <a:headEnd len="sm" w="sm" type="none"/>
            <a:tailEnd len="sm" w="sm" type="none"/>
          </a:ln>
        </p:spPr>
      </p:pic>
      <p:pic>
        <p:nvPicPr>
          <p:cNvPr id="185" name="Google Shape;185;p23"/>
          <p:cNvPicPr preferRelativeResize="0"/>
          <p:nvPr/>
        </p:nvPicPr>
        <p:blipFill>
          <a:blip r:embed="rId6">
            <a:alphaModFix/>
          </a:blip>
          <a:stretch>
            <a:fillRect/>
          </a:stretch>
        </p:blipFill>
        <p:spPr>
          <a:xfrm>
            <a:off x="1950300" y="1932125"/>
            <a:ext cx="1135500" cy="1027883"/>
          </a:xfrm>
          <a:prstGeom prst="rect">
            <a:avLst/>
          </a:prstGeom>
          <a:noFill/>
          <a:ln cap="flat" cmpd="sng" w="19050">
            <a:solidFill>
              <a:schemeClr val="dk2"/>
            </a:solidFill>
            <a:prstDash val="solid"/>
            <a:round/>
            <a:headEnd len="sm" w="sm" type="none"/>
            <a:tailEnd len="sm" w="sm" type="none"/>
          </a:ln>
        </p:spPr>
      </p:pic>
      <p:sp>
        <p:nvSpPr>
          <p:cNvPr id="186" name="Google Shape;186;p23"/>
          <p:cNvSpPr txBox="1"/>
          <p:nvPr>
            <p:ph idx="1" type="body"/>
          </p:nvPr>
        </p:nvSpPr>
        <p:spPr>
          <a:xfrm>
            <a:off x="1683300" y="1077850"/>
            <a:ext cx="1638600" cy="709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Gate Set Tomography</a:t>
            </a:r>
            <a:endParaRPr/>
          </a:p>
        </p:txBody>
      </p:sp>
      <p:pic>
        <p:nvPicPr>
          <p:cNvPr id="187" name="Google Shape;187;p23"/>
          <p:cNvPicPr preferRelativeResize="0"/>
          <p:nvPr/>
        </p:nvPicPr>
        <p:blipFill>
          <a:blip r:embed="rId7">
            <a:alphaModFix/>
          </a:blip>
          <a:stretch>
            <a:fillRect/>
          </a:stretch>
        </p:blipFill>
        <p:spPr>
          <a:xfrm>
            <a:off x="7213965" y="1819369"/>
            <a:ext cx="1463310" cy="961100"/>
          </a:xfrm>
          <a:prstGeom prst="rect">
            <a:avLst/>
          </a:prstGeom>
          <a:noFill/>
          <a:ln cap="flat" cmpd="sng" w="19050">
            <a:solidFill>
              <a:schemeClr val="dk2"/>
            </a:solidFill>
            <a:prstDash val="solid"/>
            <a:round/>
            <a:headEnd len="sm" w="sm" type="none"/>
            <a:tailEnd len="sm" w="sm" type="none"/>
          </a:ln>
        </p:spPr>
      </p:pic>
      <p:sp>
        <p:nvSpPr>
          <p:cNvPr id="188" name="Google Shape;188;p23"/>
          <p:cNvSpPr txBox="1"/>
          <p:nvPr>
            <p:ph idx="1" type="body"/>
          </p:nvPr>
        </p:nvSpPr>
        <p:spPr>
          <a:xfrm>
            <a:off x="7093500" y="938897"/>
            <a:ext cx="1638600" cy="7098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Recurrent Neural Nets</a:t>
            </a:r>
            <a:endParaRPr/>
          </a:p>
        </p:txBody>
      </p:sp>
      <p:sp>
        <p:nvSpPr>
          <p:cNvPr id="189" name="Google Shape;189;p23"/>
          <p:cNvSpPr txBox="1"/>
          <p:nvPr>
            <p:ph idx="1" type="body"/>
          </p:nvPr>
        </p:nvSpPr>
        <p:spPr>
          <a:xfrm>
            <a:off x="0" y="2982850"/>
            <a:ext cx="1721700" cy="150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500"/>
              <a:t>1. Inefficient dense representation</a:t>
            </a:r>
            <a:br>
              <a:rPr lang="en" sz="1500"/>
            </a:br>
            <a:r>
              <a:rPr lang="en" sz="1500"/>
              <a:t>2. Expensive</a:t>
            </a:r>
            <a:br>
              <a:rPr lang="en" sz="1500"/>
            </a:br>
            <a:r>
              <a:rPr lang="en" sz="1500"/>
              <a:t>3. SPAM*-sensitive</a:t>
            </a:r>
            <a:endParaRPr sz="1500"/>
          </a:p>
        </p:txBody>
      </p:sp>
      <p:sp>
        <p:nvSpPr>
          <p:cNvPr id="190" name="Google Shape;190;p23"/>
          <p:cNvSpPr txBox="1"/>
          <p:nvPr>
            <p:ph idx="1" type="body"/>
          </p:nvPr>
        </p:nvSpPr>
        <p:spPr>
          <a:xfrm>
            <a:off x="1600200" y="2982850"/>
            <a:ext cx="2065800" cy="150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500"/>
              <a:t>1. Inefficient dense representation</a:t>
            </a:r>
            <a:br>
              <a:rPr lang="en" sz="1500"/>
            </a:br>
            <a:r>
              <a:rPr lang="en" sz="1500"/>
              <a:t>2. Expensive</a:t>
            </a:r>
            <a:br>
              <a:rPr lang="en" sz="1500"/>
            </a:br>
            <a:r>
              <a:rPr lang="en" sz="1500">
                <a:solidFill>
                  <a:srgbClr val="93C47D"/>
                </a:solidFill>
              </a:rPr>
              <a:t>3. Immune to</a:t>
            </a:r>
            <a:br>
              <a:rPr lang="en" sz="1500">
                <a:solidFill>
                  <a:srgbClr val="93C47D"/>
                </a:solidFill>
              </a:rPr>
            </a:br>
            <a:r>
              <a:rPr lang="en" sz="1500">
                <a:solidFill>
                  <a:srgbClr val="93C47D"/>
                </a:solidFill>
              </a:rPr>
              <a:t>most SPAM*</a:t>
            </a:r>
            <a:endParaRPr sz="1500">
              <a:solidFill>
                <a:srgbClr val="93C47D"/>
              </a:solidFill>
            </a:endParaRPr>
          </a:p>
        </p:txBody>
      </p:sp>
      <p:sp>
        <p:nvSpPr>
          <p:cNvPr id="191" name="Google Shape;191;p23"/>
          <p:cNvSpPr txBox="1"/>
          <p:nvPr>
            <p:ph idx="1" type="body"/>
          </p:nvPr>
        </p:nvSpPr>
        <p:spPr>
          <a:xfrm>
            <a:off x="3352800" y="2982850"/>
            <a:ext cx="2065800" cy="150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500"/>
              <a:t>1</a:t>
            </a:r>
            <a:r>
              <a:rPr lang="en" sz="1500"/>
              <a:t>. Only overall “scalar” fidelity</a:t>
            </a:r>
            <a:br>
              <a:rPr lang="en" sz="1500"/>
            </a:br>
            <a:r>
              <a:rPr lang="en" sz="1500">
                <a:solidFill>
                  <a:srgbClr val="93C47D"/>
                </a:solidFill>
              </a:rPr>
              <a:t>2</a:t>
            </a:r>
            <a:r>
              <a:rPr lang="en" sz="1500">
                <a:solidFill>
                  <a:srgbClr val="93C47D"/>
                </a:solidFill>
              </a:rPr>
              <a:t>. Immune to SPAM*</a:t>
            </a:r>
            <a:endParaRPr sz="1500">
              <a:solidFill>
                <a:srgbClr val="93C47D"/>
              </a:solidFill>
            </a:endParaRPr>
          </a:p>
        </p:txBody>
      </p:sp>
      <p:sp>
        <p:nvSpPr>
          <p:cNvPr id="192" name="Google Shape;192;p23"/>
          <p:cNvSpPr txBox="1"/>
          <p:nvPr>
            <p:ph idx="1" type="body"/>
          </p:nvPr>
        </p:nvSpPr>
        <p:spPr>
          <a:xfrm>
            <a:off x="5334000" y="2996297"/>
            <a:ext cx="1992600" cy="150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500"/>
              <a:t>1. Very inefficient</a:t>
            </a:r>
            <a:br>
              <a:rPr lang="en" sz="1500"/>
            </a:br>
            <a:r>
              <a:rPr lang="en" sz="1500"/>
              <a:t>2. Model independent</a:t>
            </a:r>
            <a:br>
              <a:rPr lang="en" sz="1500"/>
            </a:br>
            <a:r>
              <a:rPr lang="en" sz="1500">
                <a:solidFill>
                  <a:srgbClr val="93C47D"/>
                </a:solidFill>
              </a:rPr>
              <a:t>3. Immune to SPAM*</a:t>
            </a:r>
            <a:br>
              <a:rPr lang="en" sz="1500">
                <a:solidFill>
                  <a:srgbClr val="93C47D"/>
                </a:solidFill>
              </a:rPr>
            </a:br>
            <a:r>
              <a:rPr lang="en" sz="1500">
                <a:solidFill>
                  <a:srgbClr val="93C47D"/>
                </a:solidFill>
              </a:rPr>
              <a:t>4. Very high quality</a:t>
            </a:r>
            <a:br>
              <a:rPr lang="en" sz="1500">
                <a:solidFill>
                  <a:srgbClr val="93C47D"/>
                </a:solidFill>
              </a:rPr>
            </a:br>
            <a:r>
              <a:rPr lang="en" sz="1200">
                <a:solidFill>
                  <a:srgbClr val="FFFFFF"/>
                </a:solidFill>
              </a:rPr>
              <a:t>Phys. Rev. A 91, 052306</a:t>
            </a:r>
            <a:endParaRPr sz="1200">
              <a:solidFill>
                <a:srgbClr val="FFFFFF"/>
              </a:solidFill>
            </a:endParaRPr>
          </a:p>
        </p:txBody>
      </p:sp>
      <p:sp>
        <p:nvSpPr>
          <p:cNvPr id="193" name="Google Shape;193;p23"/>
          <p:cNvSpPr txBox="1"/>
          <p:nvPr>
            <p:ph idx="1" type="body"/>
          </p:nvPr>
        </p:nvSpPr>
        <p:spPr>
          <a:xfrm>
            <a:off x="7239000" y="2996297"/>
            <a:ext cx="1721700" cy="150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500"/>
              <a:t>1. Inscrutable black-box model</a:t>
            </a:r>
            <a:br>
              <a:rPr lang="en" sz="1500"/>
            </a:br>
            <a:r>
              <a:rPr lang="en" sz="1500">
                <a:solidFill>
                  <a:srgbClr val="93C47D"/>
                </a:solidFill>
              </a:rPr>
              <a:t>2. Can be sparse</a:t>
            </a:r>
            <a:br>
              <a:rPr lang="en" sz="1500">
                <a:solidFill>
                  <a:srgbClr val="93C47D"/>
                </a:solidFill>
              </a:rPr>
            </a:br>
            <a:r>
              <a:rPr lang="en" sz="1500">
                <a:solidFill>
                  <a:srgbClr val="93C47D"/>
                </a:solidFill>
              </a:rPr>
              <a:t>3. Very general</a:t>
            </a:r>
            <a:br>
              <a:rPr lang="en" sz="1500">
                <a:solidFill>
                  <a:srgbClr val="93C47D"/>
                </a:solidFill>
              </a:rPr>
            </a:br>
            <a:r>
              <a:rPr lang="en" sz="1200">
                <a:solidFill>
                  <a:srgbClr val="FFFFFF"/>
                </a:solidFill>
              </a:rPr>
              <a:t>arXiv:1811.12420</a:t>
            </a:r>
            <a:endParaRPr sz="1200">
              <a:solidFill>
                <a:srgbClr val="FFFFFF"/>
              </a:solidFill>
            </a:endParaRPr>
          </a:p>
        </p:txBody>
      </p:sp>
      <p:sp>
        <p:nvSpPr>
          <p:cNvPr id="194" name="Google Shape;194;p23"/>
          <p:cNvSpPr txBox="1"/>
          <p:nvPr>
            <p:ph idx="1" type="body"/>
          </p:nvPr>
        </p:nvSpPr>
        <p:spPr>
          <a:xfrm>
            <a:off x="76200" y="4278250"/>
            <a:ext cx="5181600" cy="393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500">
                <a:solidFill>
                  <a:srgbClr val="E06666"/>
                </a:solidFill>
              </a:rPr>
              <a:t>Only verification, not informative on how to improve control.</a:t>
            </a:r>
            <a:endParaRPr sz="1500">
              <a:solidFill>
                <a:srgbClr val="E06666"/>
              </a:solidFill>
            </a:endParaRPr>
          </a:p>
        </p:txBody>
      </p:sp>
      <p:sp>
        <p:nvSpPr>
          <p:cNvPr id="195" name="Google Shape;195;p23"/>
          <p:cNvSpPr txBox="1"/>
          <p:nvPr>
            <p:ph idx="1" type="body"/>
          </p:nvPr>
        </p:nvSpPr>
        <p:spPr>
          <a:xfrm>
            <a:off x="0" y="4811650"/>
            <a:ext cx="4773600" cy="432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t>*SPAM: State Preparation and Measurement errors</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1"/>
                                        </p:tgtEl>
                                        <p:attrNameLst>
                                          <p:attrName>style.visibility</p:attrName>
                                        </p:attrNameLst>
                                      </p:cBhvr>
                                      <p:to>
                                        <p:strVal val="visible"/>
                                      </p:to>
                                    </p:set>
                                    <p:animEffect filter="fade" transition="in">
                                      <p:cBhvr>
                                        <p:cTn dur="1000"/>
                                        <p:tgtEl>
                                          <p:spTgt spid="181"/>
                                        </p:tgtEl>
                                      </p:cBhvr>
                                    </p:animEffect>
                                  </p:childTnLst>
                                </p:cTn>
                              </p:par>
                              <p:par>
                                <p:cTn fill="hold" nodeType="withEffect" presetClass="entr" presetID="10" presetSubtype="0">
                                  <p:stCondLst>
                                    <p:cond delay="0"/>
                                  </p:stCondLst>
                                  <p:childTnLst>
                                    <p:set>
                                      <p:cBhvr>
                                        <p:cTn dur="1" fill="hold">
                                          <p:stCondLst>
                                            <p:cond delay="0"/>
                                          </p:stCondLst>
                                        </p:cTn>
                                        <p:tgtEl>
                                          <p:spTgt spid="182"/>
                                        </p:tgtEl>
                                        <p:attrNameLst>
                                          <p:attrName>style.visibility</p:attrName>
                                        </p:attrNameLst>
                                      </p:cBhvr>
                                      <p:to>
                                        <p:strVal val="visible"/>
                                      </p:to>
                                    </p:set>
                                    <p:animEffect filter="fade" transition="in">
                                      <p:cBhvr>
                                        <p:cTn dur="1000"/>
                                        <p:tgtEl>
                                          <p:spTgt spid="182"/>
                                        </p:tgtEl>
                                      </p:cBhvr>
                                    </p:animEffect>
                                  </p:childTnLst>
                                </p:cTn>
                              </p:par>
                              <p:par>
                                <p:cTn fill="hold" nodeType="withEffect" presetClass="entr" presetID="10" presetSubtype="0">
                                  <p:stCondLst>
                                    <p:cond delay="0"/>
                                  </p:stCondLst>
                                  <p:childTnLst>
                                    <p:set>
                                      <p:cBhvr>
                                        <p:cTn dur="1" fill="hold">
                                          <p:stCondLst>
                                            <p:cond delay="0"/>
                                          </p:stCondLst>
                                        </p:cTn>
                                        <p:tgtEl>
                                          <p:spTgt spid="189"/>
                                        </p:tgtEl>
                                        <p:attrNameLst>
                                          <p:attrName>style.visibility</p:attrName>
                                        </p:attrNameLst>
                                      </p:cBhvr>
                                      <p:to>
                                        <p:strVal val="visible"/>
                                      </p:to>
                                    </p:set>
                                    <p:animEffect filter="fade" transition="in">
                                      <p:cBhvr>
                                        <p:cTn dur="1000"/>
                                        <p:tgtEl>
                                          <p:spTgt spid="1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5"/>
                                        </p:tgtEl>
                                        <p:attrNameLst>
                                          <p:attrName>style.visibility</p:attrName>
                                        </p:attrNameLst>
                                      </p:cBhvr>
                                      <p:to>
                                        <p:strVal val="visible"/>
                                      </p:to>
                                    </p:set>
                                    <p:animEffect filter="fade" transition="in">
                                      <p:cBhvr>
                                        <p:cTn dur="1000"/>
                                        <p:tgtEl>
                                          <p:spTgt spid="185"/>
                                        </p:tgtEl>
                                      </p:cBhvr>
                                    </p:animEffect>
                                  </p:childTnLst>
                                </p:cTn>
                              </p:par>
                              <p:par>
                                <p:cTn fill="hold" nodeType="with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1000"/>
                                        <p:tgtEl>
                                          <p:spTgt spid="186"/>
                                        </p:tgtEl>
                                      </p:cBhvr>
                                    </p:animEffect>
                                  </p:childTnLst>
                                </p:cTn>
                              </p:par>
                              <p:par>
                                <p:cTn fill="hold" nodeType="with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1000"/>
                                        <p:tgtEl>
                                          <p:spTgt spid="19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1000"/>
                                        <p:tgtEl>
                                          <p:spTgt spid="177"/>
                                        </p:tgtEl>
                                      </p:cBhvr>
                                    </p:animEffect>
                                  </p:childTnLst>
                                </p:cTn>
                              </p:par>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1000"/>
                                        <p:tgtEl>
                                          <p:spTgt spid="174"/>
                                        </p:tgtEl>
                                      </p:cBhvr>
                                    </p:animEffect>
                                  </p:childTnLst>
                                </p:cTn>
                              </p:par>
                              <p:par>
                                <p:cTn fill="hold" nodeType="withEffect" presetClass="entr" presetID="10" presetSubtype="0">
                                  <p:stCondLst>
                                    <p:cond delay="0"/>
                                  </p:stCondLst>
                                  <p:childTnLst>
                                    <p:set>
                                      <p:cBhvr>
                                        <p:cTn dur="1" fill="hold">
                                          <p:stCondLst>
                                            <p:cond delay="0"/>
                                          </p:stCondLst>
                                        </p:cTn>
                                        <p:tgtEl>
                                          <p:spTgt spid="178"/>
                                        </p:tgtEl>
                                        <p:attrNameLst>
                                          <p:attrName>style.visibility</p:attrName>
                                        </p:attrNameLst>
                                      </p:cBhvr>
                                      <p:to>
                                        <p:strVal val="visible"/>
                                      </p:to>
                                    </p:set>
                                    <p:animEffect filter="fade" transition="in">
                                      <p:cBhvr>
                                        <p:cTn dur="1000"/>
                                        <p:tgtEl>
                                          <p:spTgt spid="178"/>
                                        </p:tgtEl>
                                      </p:cBhvr>
                                    </p:animEffect>
                                  </p:childTnLst>
                                </p:cTn>
                              </p:par>
                              <p:par>
                                <p:cTn fill="hold" nodeType="with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1000"/>
                                        <p:tgtEl>
                                          <p:spTgt spid="19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4"/>
                                        </p:tgtEl>
                                        <p:attrNameLst>
                                          <p:attrName>style.visibility</p:attrName>
                                        </p:attrNameLst>
                                      </p:cBhvr>
                                      <p:to>
                                        <p:strVal val="visible"/>
                                      </p:to>
                                    </p:set>
                                    <p:animEffect filter="fade" transition="in">
                                      <p:cBhvr>
                                        <p:cTn dur="1000"/>
                                        <p:tgtEl>
                                          <p:spTgt spid="19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3"/>
                                        </p:tgtEl>
                                        <p:attrNameLst>
                                          <p:attrName>style.visibility</p:attrName>
                                        </p:attrNameLst>
                                      </p:cBhvr>
                                      <p:to>
                                        <p:strVal val="visible"/>
                                      </p:to>
                                    </p:set>
                                    <p:animEffect filter="fade" transition="in">
                                      <p:cBhvr>
                                        <p:cTn dur="1000"/>
                                        <p:tgtEl>
                                          <p:spTgt spid="183"/>
                                        </p:tgtEl>
                                      </p:cBhvr>
                                    </p:animEffect>
                                  </p:childTnLst>
                                </p:cTn>
                              </p:par>
                              <p:par>
                                <p:cTn fill="hold" nodeType="withEffect" presetClass="entr" presetID="10" presetSubtype="0">
                                  <p:stCondLst>
                                    <p:cond delay="0"/>
                                  </p:stCondLst>
                                  <p:childTnLst>
                                    <p:set>
                                      <p:cBhvr>
                                        <p:cTn dur="1" fill="hold">
                                          <p:stCondLst>
                                            <p:cond delay="0"/>
                                          </p:stCondLst>
                                        </p:cTn>
                                        <p:tgtEl>
                                          <p:spTgt spid="184"/>
                                        </p:tgtEl>
                                        <p:attrNameLst>
                                          <p:attrName>style.visibility</p:attrName>
                                        </p:attrNameLst>
                                      </p:cBhvr>
                                      <p:to>
                                        <p:strVal val="visible"/>
                                      </p:to>
                                    </p:set>
                                    <p:animEffect filter="fade" transition="in">
                                      <p:cBhvr>
                                        <p:cTn dur="1000"/>
                                        <p:tgtEl>
                                          <p:spTgt spid="184"/>
                                        </p:tgtEl>
                                      </p:cBhvr>
                                    </p:animEffect>
                                  </p:childTnLst>
                                </p:cTn>
                              </p:par>
                              <p:par>
                                <p:cTn fill="hold" nodeType="withEffect" presetClass="entr" presetID="10" presetSubtype="0">
                                  <p:stCondLst>
                                    <p:cond delay="0"/>
                                  </p:stCondLst>
                                  <p:childTnLst>
                                    <p:set>
                                      <p:cBhvr>
                                        <p:cTn dur="1" fill="hold">
                                          <p:stCondLst>
                                            <p:cond delay="0"/>
                                          </p:stCondLst>
                                        </p:cTn>
                                        <p:tgtEl>
                                          <p:spTgt spid="192"/>
                                        </p:tgtEl>
                                        <p:attrNameLst>
                                          <p:attrName>style.visibility</p:attrName>
                                        </p:attrNameLst>
                                      </p:cBhvr>
                                      <p:to>
                                        <p:strVal val="visible"/>
                                      </p:to>
                                    </p:set>
                                    <p:animEffect filter="fade" transition="in">
                                      <p:cBhvr>
                                        <p:cTn dur="1000"/>
                                        <p:tgtEl>
                                          <p:spTgt spid="1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7"/>
                                        </p:tgtEl>
                                        <p:attrNameLst>
                                          <p:attrName>style.visibility</p:attrName>
                                        </p:attrNameLst>
                                      </p:cBhvr>
                                      <p:to>
                                        <p:strVal val="visible"/>
                                      </p:to>
                                    </p:set>
                                    <p:animEffect filter="fade" transition="in">
                                      <p:cBhvr>
                                        <p:cTn dur="1000"/>
                                        <p:tgtEl>
                                          <p:spTgt spid="187"/>
                                        </p:tgtEl>
                                      </p:cBhvr>
                                    </p:animEffect>
                                  </p:childTnLst>
                                </p:cTn>
                              </p:par>
                              <p:par>
                                <p:cTn fill="hold" nodeType="with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000"/>
                                        <p:tgtEl>
                                          <p:spTgt spid="188"/>
                                        </p:tgtEl>
                                      </p:cBhvr>
                                    </p:animEffect>
                                  </p:childTnLst>
                                </p:cTn>
                              </p:par>
                              <p:par>
                                <p:cTn fill="hold" nodeType="withEffect" presetClass="entr" presetID="10" presetSubtype="0">
                                  <p:stCondLst>
                                    <p:cond delay="0"/>
                                  </p:stCondLst>
                                  <p:childTnLst>
                                    <p:set>
                                      <p:cBhvr>
                                        <p:cTn dur="1" fill="hold">
                                          <p:stCondLst>
                                            <p:cond delay="0"/>
                                          </p:stCondLst>
                                        </p:cTn>
                                        <p:tgtEl>
                                          <p:spTgt spid="193"/>
                                        </p:tgtEl>
                                        <p:attrNameLst>
                                          <p:attrName>style.visibility</p:attrName>
                                        </p:attrNameLst>
                                      </p:cBhvr>
                                      <p:to>
                                        <p:strVal val="visible"/>
                                      </p:to>
                                    </p:set>
                                    <p:animEffect filter="fade" transition="in">
                                      <p:cBhvr>
                                        <p:cTn dur="1000"/>
                                        <p:tgtEl>
                                          <p:spTgt spid="1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24"/>
          <p:cNvSpPr txBox="1"/>
          <p:nvPr>
            <p:ph type="title"/>
          </p:nvPr>
        </p:nvSpPr>
        <p:spPr>
          <a:xfrm>
            <a:off x="490250" y="1059750"/>
            <a:ext cx="7244400" cy="4090800"/>
          </a:xfrm>
          <a:prstGeom prst="rect">
            <a:avLst/>
          </a:prstGeom>
        </p:spPr>
        <p:txBody>
          <a:bodyPr anchorCtr="0" anchor="ctr" bIns="91425" lIns="91425" spcFirstLastPara="1" rIns="91425" wrap="square" tIns="91425">
            <a:noAutofit/>
          </a:bodyPr>
          <a:lstStyle/>
          <a:p>
            <a:pPr indent="-457200" lvl="0" marL="457200" rtl="0" algn="l">
              <a:spcBef>
                <a:spcPts val="0"/>
              </a:spcBef>
              <a:spcAft>
                <a:spcPts val="0"/>
              </a:spcAft>
              <a:buSzPts val="3600"/>
              <a:buChar char="⁠"/>
            </a:pPr>
            <a:r>
              <a:rPr lang="en" sz="3600"/>
              <a:t>Immune to SPAM*</a:t>
            </a:r>
            <a:endParaRPr sz="1400"/>
          </a:p>
          <a:p>
            <a:pPr indent="-457200" lvl="0" marL="457200" rtl="0" algn="l">
              <a:spcBef>
                <a:spcPts val="0"/>
              </a:spcBef>
              <a:spcAft>
                <a:spcPts val="0"/>
              </a:spcAft>
              <a:buSzPts val="3600"/>
              <a:buChar char="⁠"/>
            </a:pPr>
            <a:r>
              <a:rPr lang="en" sz="3600"/>
              <a:t>Sparse Efficient Representation</a:t>
            </a:r>
            <a:endParaRPr sz="3600"/>
          </a:p>
          <a:p>
            <a:pPr indent="-457200" lvl="0" marL="457200" rtl="0" algn="l">
              <a:spcBef>
                <a:spcPts val="0"/>
              </a:spcBef>
              <a:spcAft>
                <a:spcPts val="0"/>
              </a:spcAft>
              <a:buSzPts val="3600"/>
              <a:buChar char="⁠"/>
            </a:pPr>
            <a:r>
              <a:rPr lang="en" sz="3600"/>
              <a:t>Continuous </a:t>
            </a:r>
            <a:r>
              <a:rPr lang="en" sz="3000"/>
              <a:t>(for use in optimal control)</a:t>
            </a:r>
            <a:endParaRPr sz="3600"/>
          </a:p>
          <a:p>
            <a:pPr indent="-457200" lvl="0" marL="457200" rtl="0" algn="l">
              <a:spcBef>
                <a:spcPts val="0"/>
              </a:spcBef>
              <a:spcAft>
                <a:spcPts val="0"/>
              </a:spcAft>
              <a:buSzPts val="3600"/>
              <a:buChar char="⁠"/>
            </a:pPr>
            <a:r>
              <a:rPr lang="en" sz="3600"/>
              <a:t>Saturating Information Theory Bounds</a:t>
            </a:r>
            <a:endParaRPr sz="3600"/>
          </a:p>
          <a:p>
            <a:pPr indent="-457200" lvl="0" marL="457200" rtl="0" algn="l">
              <a:spcBef>
                <a:spcPts val="0"/>
              </a:spcBef>
              <a:spcAft>
                <a:spcPts val="0"/>
              </a:spcAft>
              <a:buSzPts val="3600"/>
              <a:buChar char="⁠"/>
            </a:pPr>
            <a:r>
              <a:rPr lang="en" sz="3600" u="sng"/>
              <a:t>General</a:t>
            </a:r>
            <a:r>
              <a:rPr lang="en" sz="3600"/>
              <a:t> while still </a:t>
            </a:r>
            <a:r>
              <a:rPr lang="en" sz="3600" u="sng"/>
              <a:t>Interpretable</a:t>
            </a:r>
            <a:endParaRPr sz="3600" u="sng"/>
          </a:p>
        </p:txBody>
      </p:sp>
      <p:sp>
        <p:nvSpPr>
          <p:cNvPr id="201" name="Google Shape;201;p2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02" name="Google Shape;202;p24"/>
          <p:cNvSpPr txBox="1"/>
          <p:nvPr>
            <p:ph type="title"/>
          </p:nvPr>
        </p:nvSpPr>
        <p:spPr>
          <a:xfrm>
            <a:off x="-43150" y="907350"/>
            <a:ext cx="6667500" cy="77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We want it all!</a:t>
            </a:r>
            <a:endParaRPr sz="3600"/>
          </a:p>
        </p:txBody>
      </p:sp>
      <p:sp>
        <p:nvSpPr>
          <p:cNvPr id="203" name="Google Shape;203;p24"/>
          <p:cNvSpPr txBox="1"/>
          <p:nvPr>
            <p:ph type="title"/>
          </p:nvPr>
        </p:nvSpPr>
        <p:spPr>
          <a:xfrm>
            <a:off x="-2250" y="4656600"/>
            <a:ext cx="1636200" cy="6189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200"/>
              <a:t>*State Preparation and Measurement errors</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0" st="0"/>
                                            </p:txEl>
                                          </p:spTgt>
                                        </p:tgtEl>
                                        <p:attrNameLst>
                                          <p:attrName>style.visibility</p:attrName>
                                        </p:attrNameLst>
                                      </p:cBhvr>
                                      <p:to>
                                        <p:strVal val="visible"/>
                                      </p:to>
                                    </p:set>
                                    <p:animEffect filter="fade" transition="in">
                                      <p:cBhvr>
                                        <p:cTn dur="1000"/>
                                        <p:tgtEl>
                                          <p:spTgt spid="20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1" st="1"/>
                                            </p:txEl>
                                          </p:spTgt>
                                        </p:tgtEl>
                                        <p:attrNameLst>
                                          <p:attrName>style.visibility</p:attrName>
                                        </p:attrNameLst>
                                      </p:cBhvr>
                                      <p:to>
                                        <p:strVal val="visible"/>
                                      </p:to>
                                    </p:set>
                                    <p:animEffect filter="fade" transition="in">
                                      <p:cBhvr>
                                        <p:cTn dur="1000"/>
                                        <p:tgtEl>
                                          <p:spTgt spid="20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2" st="2"/>
                                            </p:txEl>
                                          </p:spTgt>
                                        </p:tgtEl>
                                        <p:attrNameLst>
                                          <p:attrName>style.visibility</p:attrName>
                                        </p:attrNameLst>
                                      </p:cBhvr>
                                      <p:to>
                                        <p:strVal val="visible"/>
                                      </p:to>
                                    </p:set>
                                    <p:animEffect filter="fade" transition="in">
                                      <p:cBhvr>
                                        <p:cTn dur="1000"/>
                                        <p:tgtEl>
                                          <p:spTgt spid="20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3" st="3"/>
                                            </p:txEl>
                                          </p:spTgt>
                                        </p:tgtEl>
                                        <p:attrNameLst>
                                          <p:attrName>style.visibility</p:attrName>
                                        </p:attrNameLst>
                                      </p:cBhvr>
                                      <p:to>
                                        <p:strVal val="visible"/>
                                      </p:to>
                                    </p:set>
                                    <p:animEffect filter="fade" transition="in">
                                      <p:cBhvr>
                                        <p:cTn dur="1000"/>
                                        <p:tgtEl>
                                          <p:spTgt spid="200">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0">
                                            <p:txEl>
                                              <p:pRg end="4" st="4"/>
                                            </p:txEl>
                                          </p:spTgt>
                                        </p:tgtEl>
                                        <p:attrNameLst>
                                          <p:attrName>style.visibility</p:attrName>
                                        </p:attrNameLst>
                                      </p:cBhvr>
                                      <p:to>
                                        <p:strVal val="visible"/>
                                      </p:to>
                                    </p:set>
                                    <p:animEffect filter="fade" transition="in">
                                      <p:cBhvr>
                                        <p:cTn dur="1000"/>
                                        <p:tgtEl>
                                          <p:spTgt spid="200">
                                            <p:txEl>
                                              <p:pRg end="4" st="4"/>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a Model of </a:t>
            </a:r>
            <a:r>
              <a:rPr lang="en"/>
              <a:t>Controllable</a:t>
            </a:r>
            <a:r>
              <a:rPr lang="en"/>
              <a:t> Hardware?</a:t>
            </a:r>
            <a:endParaRPr/>
          </a:p>
        </p:txBody>
      </p:sp>
      <p:sp>
        <p:nvSpPr>
          <p:cNvPr id="209" name="Google Shape;209;p25"/>
          <p:cNvSpPr/>
          <p:nvPr/>
        </p:nvSpPr>
        <p:spPr>
          <a:xfrm>
            <a:off x="2369775" y="2281600"/>
            <a:ext cx="4488600" cy="8343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11" name="Google Shape;211;p25"/>
          <p:cNvSpPr/>
          <p:nvPr/>
        </p:nvSpPr>
        <p:spPr>
          <a:xfrm>
            <a:off x="2716875" y="1578650"/>
            <a:ext cx="3542724" cy="2295972"/>
          </a:xfrm>
          <a:prstGeom prst="irregularSeal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br>
              <a:rPr lang="en" sz="1800">
                <a:solidFill>
                  <a:schemeClr val="lt1"/>
                </a:solidFill>
                <a:latin typeface="Average"/>
                <a:ea typeface="Average"/>
                <a:cs typeface="Average"/>
                <a:sym typeface="Average"/>
              </a:rPr>
            </a:br>
            <a:r>
              <a:rPr lang="en" sz="1800">
                <a:solidFill>
                  <a:schemeClr val="lt1"/>
                </a:solidFill>
                <a:latin typeface="Average"/>
                <a:ea typeface="Average"/>
                <a:cs typeface="Average"/>
                <a:sym typeface="Average"/>
              </a:rPr>
              <a:t>Model of the dynamics</a:t>
            </a:r>
            <a:endParaRPr>
              <a:solidFill>
                <a:schemeClr val="lt1"/>
              </a:solidFill>
            </a:endParaRPr>
          </a:p>
        </p:txBody>
      </p:sp>
      <p:sp>
        <p:nvSpPr>
          <p:cNvPr id="212" name="Google Shape;212;p25"/>
          <p:cNvSpPr/>
          <p:nvPr/>
        </p:nvSpPr>
        <p:spPr>
          <a:xfrm rot="-2115382">
            <a:off x="7516747" y="1994108"/>
            <a:ext cx="426169" cy="1183614"/>
          </a:xfrm>
          <a:prstGeom prst="cube">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5"/>
          <p:cNvSpPr/>
          <p:nvPr/>
        </p:nvSpPr>
        <p:spPr>
          <a:xfrm rot="1847186">
            <a:off x="7201911" y="2216499"/>
            <a:ext cx="548609" cy="897593"/>
          </a:xfrm>
          <a:prstGeom prst="cube">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4" name="Google Shape;214;p25"/>
          <p:cNvSpPr/>
          <p:nvPr/>
        </p:nvSpPr>
        <p:spPr>
          <a:xfrm rot="-2115382">
            <a:off x="7489864" y="2934007"/>
            <a:ext cx="426169" cy="484515"/>
          </a:xfrm>
          <a:prstGeom prst="cube">
            <a:avLst>
              <a:gd fmla="val 250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5" name="Google Shape;215;p25"/>
          <p:cNvSpPr txBox="1"/>
          <p:nvPr>
            <p:ph idx="1" type="body"/>
          </p:nvPr>
        </p:nvSpPr>
        <p:spPr>
          <a:xfrm>
            <a:off x="7740600" y="1654850"/>
            <a:ext cx="1244100" cy="9672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State of the system</a:t>
            </a:r>
            <a:endParaRPr/>
          </a:p>
        </p:txBody>
      </p:sp>
      <p:sp>
        <p:nvSpPr>
          <p:cNvPr id="216" name="Google Shape;216;p25"/>
          <p:cNvSpPr/>
          <p:nvPr/>
        </p:nvSpPr>
        <p:spPr>
          <a:xfrm>
            <a:off x="590825" y="1919350"/>
            <a:ext cx="1426200" cy="1653900"/>
          </a:xfrm>
          <a:prstGeom prst="verticalScroll">
            <a:avLst>
              <a:gd fmla="val 12500"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1600"/>
              </a:spcAft>
              <a:buNone/>
            </a:pPr>
            <a:r>
              <a:rPr lang="en" sz="1800">
                <a:solidFill>
                  <a:schemeClr val="lt1"/>
                </a:solidFill>
                <a:latin typeface="Average"/>
                <a:ea typeface="Average"/>
                <a:cs typeface="Average"/>
                <a:sym typeface="Average"/>
              </a:rPr>
              <a:t>Control drives</a:t>
            </a:r>
            <a:endParaRPr/>
          </a:p>
        </p:txBody>
      </p:sp>
      <p:pic>
        <p:nvPicPr>
          <p:cNvPr id="217" name="Google Shape;217;p25"/>
          <p:cNvPicPr preferRelativeResize="0"/>
          <p:nvPr/>
        </p:nvPicPr>
        <p:blipFill>
          <a:blip r:embed="rId3">
            <a:alphaModFix/>
          </a:blip>
          <a:stretch>
            <a:fillRect/>
          </a:stretch>
        </p:blipFill>
        <p:spPr>
          <a:xfrm>
            <a:off x="1029575" y="4054372"/>
            <a:ext cx="548700" cy="338903"/>
          </a:xfrm>
          <a:prstGeom prst="rect">
            <a:avLst/>
          </a:prstGeom>
          <a:noFill/>
          <a:ln>
            <a:noFill/>
          </a:ln>
        </p:spPr>
      </p:pic>
      <p:pic>
        <p:nvPicPr>
          <p:cNvPr id="218" name="Google Shape;218;p25"/>
          <p:cNvPicPr preferRelativeResize="0"/>
          <p:nvPr/>
        </p:nvPicPr>
        <p:blipFill>
          <a:blip r:embed="rId4">
            <a:alphaModFix/>
          </a:blip>
          <a:stretch>
            <a:fillRect/>
          </a:stretch>
        </p:blipFill>
        <p:spPr>
          <a:xfrm>
            <a:off x="2257880" y="4027018"/>
            <a:ext cx="1776823" cy="393600"/>
          </a:xfrm>
          <a:prstGeom prst="rect">
            <a:avLst/>
          </a:prstGeom>
          <a:noFill/>
          <a:ln>
            <a:noFill/>
          </a:ln>
        </p:spPr>
      </p:pic>
      <p:pic>
        <p:nvPicPr>
          <p:cNvPr id="219" name="Google Shape;219;p25"/>
          <p:cNvPicPr preferRelativeResize="0"/>
          <p:nvPr/>
        </p:nvPicPr>
        <p:blipFill>
          <a:blip r:embed="rId5">
            <a:alphaModFix/>
          </a:blip>
          <a:stretch>
            <a:fillRect/>
          </a:stretch>
        </p:blipFill>
        <p:spPr>
          <a:xfrm>
            <a:off x="5014025" y="4027027"/>
            <a:ext cx="3617346" cy="3936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1000"/>
                                        <p:tgtEl>
                                          <p:spTgt spid="209"/>
                                        </p:tgtEl>
                                      </p:cBhvr>
                                    </p:animEffect>
                                  </p:childTnLst>
                                </p:cTn>
                              </p:par>
                              <p:par>
                                <p:cTn fill="hold" nodeType="with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1000"/>
                                        <p:tgtEl>
                                          <p:spTgt spid="211"/>
                                        </p:tgtEl>
                                      </p:cBhvr>
                                    </p:animEffect>
                                  </p:childTnLst>
                                </p:cTn>
                              </p:par>
                              <p:par>
                                <p:cTn fill="hold" nodeType="withEffect" presetClass="entr" presetID="10" presetSubtype="0">
                                  <p:stCondLst>
                                    <p:cond delay="0"/>
                                  </p:stCondLst>
                                  <p:childTnLst>
                                    <p:set>
                                      <p:cBhvr>
                                        <p:cTn dur="1" fill="hold">
                                          <p:stCondLst>
                                            <p:cond delay="0"/>
                                          </p:stCondLst>
                                        </p:cTn>
                                        <p:tgtEl>
                                          <p:spTgt spid="218"/>
                                        </p:tgtEl>
                                        <p:attrNameLst>
                                          <p:attrName>style.visibility</p:attrName>
                                        </p:attrNameLst>
                                      </p:cBhvr>
                                      <p:to>
                                        <p:strVal val="visible"/>
                                      </p:to>
                                    </p:set>
                                    <p:animEffect filter="fade" transition="in">
                                      <p:cBhvr>
                                        <p:cTn dur="1000"/>
                                        <p:tgtEl>
                                          <p:spTgt spid="218"/>
                                        </p:tgtEl>
                                      </p:cBhvr>
                                    </p:animEffect>
                                  </p:childTnLst>
                                </p:cTn>
                              </p:par>
                              <p:par>
                                <p:cTn fill="hold" nodeType="with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1000"/>
                                        <p:tgtEl>
                                          <p:spTgt spid="212"/>
                                        </p:tgtEl>
                                      </p:cBhvr>
                                    </p:animEffect>
                                  </p:childTnLst>
                                </p:cTn>
                              </p:par>
                              <p:par>
                                <p:cTn fill="hold" nodeType="with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1000"/>
                                        <p:tgtEl>
                                          <p:spTgt spid="213"/>
                                        </p:tgtEl>
                                      </p:cBhvr>
                                    </p:animEffect>
                                  </p:childTnLst>
                                </p:cTn>
                              </p:par>
                              <p:par>
                                <p:cTn fill="hold" nodeType="with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1000"/>
                                        <p:tgtEl>
                                          <p:spTgt spid="214"/>
                                        </p:tgtEl>
                                      </p:cBhvr>
                                    </p:animEffect>
                                  </p:childTnLst>
                                </p:cTn>
                              </p:par>
                              <p:par>
                                <p:cTn fill="hold" nodeType="with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1000"/>
                                        <p:tgtEl>
                                          <p:spTgt spid="21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9"/>
                                        </p:tgtEl>
                                        <p:attrNameLst>
                                          <p:attrName>style.visibility</p:attrName>
                                        </p:attrNameLst>
                                      </p:cBhvr>
                                      <p:to>
                                        <p:strVal val="visible"/>
                                      </p:to>
                                    </p:set>
                                    <p:animEffect filter="fade" transition="in">
                                      <p:cBhvr>
                                        <p:cTn dur="1000"/>
                                        <p:tgtEl>
                                          <p:spTgt spid="2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2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Spectrum of Models</a:t>
            </a:r>
            <a:endParaRPr/>
          </a:p>
        </p:txBody>
      </p:sp>
      <p:sp>
        <p:nvSpPr>
          <p:cNvPr id="225" name="Google Shape;225;p2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26" name="Google Shape;226;p26"/>
          <p:cNvSpPr/>
          <p:nvPr/>
        </p:nvSpPr>
        <p:spPr>
          <a:xfrm>
            <a:off x="5185658" y="1794625"/>
            <a:ext cx="1377000" cy="18831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7" name="Google Shape;227;p26"/>
          <p:cNvPicPr preferRelativeResize="0"/>
          <p:nvPr/>
        </p:nvPicPr>
        <p:blipFill rotWithShape="1">
          <a:blip r:embed="rId3">
            <a:alphaModFix/>
          </a:blip>
          <a:srcRect b="0" l="0" r="80432" t="0"/>
          <a:stretch/>
        </p:blipFill>
        <p:spPr>
          <a:xfrm>
            <a:off x="5338058" y="1954913"/>
            <a:ext cx="1212924" cy="1627174"/>
          </a:xfrm>
          <a:prstGeom prst="rect">
            <a:avLst/>
          </a:prstGeom>
          <a:noFill/>
          <a:ln>
            <a:noFill/>
          </a:ln>
        </p:spPr>
      </p:pic>
      <p:pic>
        <p:nvPicPr>
          <p:cNvPr id="228" name="Google Shape;228;p26"/>
          <p:cNvPicPr preferRelativeResize="0"/>
          <p:nvPr/>
        </p:nvPicPr>
        <p:blipFill>
          <a:blip r:embed="rId4">
            <a:alphaModFix/>
          </a:blip>
          <a:stretch>
            <a:fillRect/>
          </a:stretch>
        </p:blipFill>
        <p:spPr>
          <a:xfrm>
            <a:off x="7060550" y="1794625"/>
            <a:ext cx="1744750" cy="1883100"/>
          </a:xfrm>
          <a:prstGeom prst="rect">
            <a:avLst/>
          </a:prstGeom>
          <a:noFill/>
          <a:ln cap="flat" cmpd="sng" w="19050">
            <a:solidFill>
              <a:schemeClr val="dk2"/>
            </a:solidFill>
            <a:prstDash val="solid"/>
            <a:round/>
            <a:headEnd len="sm" w="sm" type="none"/>
            <a:tailEnd len="sm" w="sm" type="none"/>
          </a:ln>
        </p:spPr>
      </p:pic>
      <p:sp>
        <p:nvSpPr>
          <p:cNvPr id="229" name="Google Shape;229;p26"/>
          <p:cNvSpPr txBox="1"/>
          <p:nvPr>
            <p:ph idx="1" type="body"/>
          </p:nvPr>
        </p:nvSpPr>
        <p:spPr>
          <a:xfrm>
            <a:off x="798250" y="1049650"/>
            <a:ext cx="2029800" cy="726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Differential Equations</a:t>
            </a:r>
            <a:endParaRPr/>
          </a:p>
        </p:txBody>
      </p:sp>
      <p:sp>
        <p:nvSpPr>
          <p:cNvPr id="230" name="Google Shape;230;p26"/>
          <p:cNvSpPr txBox="1"/>
          <p:nvPr>
            <p:ph idx="1" type="body"/>
          </p:nvPr>
        </p:nvSpPr>
        <p:spPr>
          <a:xfrm>
            <a:off x="6894250" y="1049650"/>
            <a:ext cx="2029800" cy="726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Neural</a:t>
            </a:r>
            <a:br>
              <a:rPr lang="en"/>
            </a:br>
            <a:r>
              <a:rPr lang="en"/>
              <a:t>Networks</a:t>
            </a:r>
            <a:endParaRPr/>
          </a:p>
        </p:txBody>
      </p:sp>
      <p:sp>
        <p:nvSpPr>
          <p:cNvPr id="231" name="Google Shape;231;p26"/>
          <p:cNvSpPr txBox="1"/>
          <p:nvPr>
            <p:ph idx="1" type="body"/>
          </p:nvPr>
        </p:nvSpPr>
        <p:spPr>
          <a:xfrm>
            <a:off x="4836850" y="1049650"/>
            <a:ext cx="2029800" cy="726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Recurrent Neural</a:t>
            </a:r>
            <a:br>
              <a:rPr lang="en"/>
            </a:br>
            <a:r>
              <a:rPr lang="en"/>
              <a:t>Networks</a:t>
            </a:r>
            <a:endParaRPr/>
          </a:p>
        </p:txBody>
      </p:sp>
      <p:sp>
        <p:nvSpPr>
          <p:cNvPr id="232" name="Google Shape;232;p26"/>
          <p:cNvSpPr txBox="1"/>
          <p:nvPr>
            <p:ph idx="1" type="body"/>
          </p:nvPr>
        </p:nvSpPr>
        <p:spPr>
          <a:xfrm>
            <a:off x="3084250" y="1049650"/>
            <a:ext cx="2029800" cy="726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Neural</a:t>
            </a:r>
            <a:br>
              <a:rPr lang="en"/>
            </a:br>
            <a:r>
              <a:rPr lang="en"/>
              <a:t>ODEs</a:t>
            </a:r>
            <a:endParaRPr/>
          </a:p>
        </p:txBody>
      </p:sp>
      <p:sp>
        <p:nvSpPr>
          <p:cNvPr id="233" name="Google Shape;233;p26"/>
          <p:cNvSpPr/>
          <p:nvPr/>
        </p:nvSpPr>
        <p:spPr>
          <a:xfrm>
            <a:off x="165925" y="3888900"/>
            <a:ext cx="8946000" cy="988500"/>
          </a:xfrm>
          <a:prstGeom prst="leftRightArrow">
            <a:avLst>
              <a:gd fmla="val 50000" name="adj1"/>
              <a:gd fmla="val 50000" name="adj2"/>
            </a:avLst>
          </a:prstGeom>
          <a:gradFill>
            <a:gsLst>
              <a:gs pos="0">
                <a:srgbClr val="38761D"/>
              </a:gs>
              <a:gs pos="100000">
                <a:srgbClr val="990000"/>
              </a:gs>
            </a:gsLst>
            <a:lin ang="0" scaled="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4" name="Google Shape;234;p26"/>
          <p:cNvSpPr txBox="1"/>
          <p:nvPr>
            <p:ph idx="1" type="body"/>
          </p:nvPr>
        </p:nvSpPr>
        <p:spPr>
          <a:xfrm>
            <a:off x="334290" y="4056170"/>
            <a:ext cx="2667000" cy="726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400"/>
              <a:t>Sparse, Understandable</a:t>
            </a:r>
            <a:br>
              <a:rPr lang="en" sz="1400"/>
            </a:br>
            <a:r>
              <a:rPr lang="en" sz="1400"/>
              <a:t>Susceptible to model errors</a:t>
            </a:r>
            <a:endParaRPr sz="1400"/>
          </a:p>
        </p:txBody>
      </p:sp>
      <p:sp>
        <p:nvSpPr>
          <p:cNvPr id="235" name="Google Shape;235;p26"/>
          <p:cNvSpPr txBox="1"/>
          <p:nvPr>
            <p:ph idx="1" type="body"/>
          </p:nvPr>
        </p:nvSpPr>
        <p:spPr>
          <a:xfrm>
            <a:off x="5857255" y="4056175"/>
            <a:ext cx="4002000" cy="7266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400"/>
              <a:t>Dense, Inscrutable</a:t>
            </a:r>
            <a:br>
              <a:rPr lang="en" sz="1400"/>
            </a:br>
            <a:r>
              <a:rPr lang="en" sz="1400"/>
              <a:t>What “model error”?</a:t>
            </a:r>
            <a:br>
              <a:rPr lang="en" sz="1400"/>
            </a:br>
            <a:r>
              <a:rPr lang="en" sz="1400"/>
              <a:t>(Just get me more training data) </a:t>
            </a:r>
            <a:endParaRPr sz="1400"/>
          </a:p>
        </p:txBody>
      </p:sp>
      <p:pic>
        <p:nvPicPr>
          <p:cNvPr id="236" name="Google Shape;236;p26"/>
          <p:cNvPicPr preferRelativeResize="0"/>
          <p:nvPr/>
        </p:nvPicPr>
        <p:blipFill>
          <a:blip r:embed="rId5">
            <a:alphaModFix/>
          </a:blip>
          <a:stretch>
            <a:fillRect/>
          </a:stretch>
        </p:blipFill>
        <p:spPr>
          <a:xfrm rot="5400000">
            <a:off x="3234850" y="2059975"/>
            <a:ext cx="1725100" cy="1374900"/>
          </a:xfrm>
          <a:prstGeom prst="rect">
            <a:avLst/>
          </a:prstGeom>
          <a:noFill/>
          <a:ln cap="flat" cmpd="sng" w="19050">
            <a:solidFill>
              <a:schemeClr val="dk2"/>
            </a:solidFill>
            <a:prstDash val="solid"/>
            <a:round/>
            <a:headEnd len="sm" w="sm" type="none"/>
            <a:tailEnd len="sm" w="sm" type="none"/>
          </a:ln>
        </p:spPr>
      </p:pic>
      <p:pic>
        <p:nvPicPr>
          <p:cNvPr id="237" name="Google Shape;237;p26"/>
          <p:cNvPicPr preferRelativeResize="0"/>
          <p:nvPr/>
        </p:nvPicPr>
        <p:blipFill>
          <a:blip r:embed="rId6">
            <a:alphaModFix/>
          </a:blip>
          <a:stretch>
            <a:fillRect/>
          </a:stretch>
        </p:blipFill>
        <p:spPr>
          <a:xfrm>
            <a:off x="1166025" y="1928650"/>
            <a:ext cx="1713585" cy="1807849"/>
          </a:xfrm>
          <a:prstGeom prst="rect">
            <a:avLst/>
          </a:prstGeom>
          <a:noFill/>
          <a:ln cap="flat" cmpd="sng" w="19050">
            <a:solidFill>
              <a:schemeClr val="dk2"/>
            </a:solidFill>
            <a:prstDash val="solid"/>
            <a:round/>
            <a:headEnd len="sm" w="sm" type="none"/>
            <a:tailEnd len="sm" w="sm" type="none"/>
          </a:ln>
        </p:spPr>
      </p:pic>
      <p:pic>
        <p:nvPicPr>
          <p:cNvPr id="238" name="Google Shape;238;p26"/>
          <p:cNvPicPr preferRelativeResize="0"/>
          <p:nvPr/>
        </p:nvPicPr>
        <p:blipFill>
          <a:blip r:embed="rId7">
            <a:alphaModFix/>
          </a:blip>
          <a:stretch>
            <a:fillRect/>
          </a:stretch>
        </p:blipFill>
        <p:spPr>
          <a:xfrm>
            <a:off x="698096" y="1808175"/>
            <a:ext cx="1043417" cy="988500"/>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7"/>
                                        </p:tgtEl>
                                        <p:attrNameLst>
                                          <p:attrName>style.visibility</p:attrName>
                                        </p:attrNameLst>
                                      </p:cBhvr>
                                      <p:to>
                                        <p:strVal val="visible"/>
                                      </p:to>
                                    </p:set>
                                    <p:animEffect filter="fade" transition="in">
                                      <p:cBhvr>
                                        <p:cTn dur="1000"/>
                                        <p:tgtEl>
                                          <p:spTgt spid="237"/>
                                        </p:tgtEl>
                                      </p:cBhvr>
                                    </p:animEffect>
                                  </p:childTnLst>
                                </p:cTn>
                              </p:par>
                              <p:par>
                                <p:cTn fill="hold" nodeType="withEffect" presetClass="entr" presetID="10" presetSubtype="0">
                                  <p:stCondLst>
                                    <p:cond delay="0"/>
                                  </p:stCondLst>
                                  <p:childTnLst>
                                    <p:set>
                                      <p:cBhvr>
                                        <p:cTn dur="1" fill="hold">
                                          <p:stCondLst>
                                            <p:cond delay="0"/>
                                          </p:stCondLst>
                                        </p:cTn>
                                        <p:tgtEl>
                                          <p:spTgt spid="238"/>
                                        </p:tgtEl>
                                        <p:attrNameLst>
                                          <p:attrName>style.visibility</p:attrName>
                                        </p:attrNameLst>
                                      </p:cBhvr>
                                      <p:to>
                                        <p:strVal val="visible"/>
                                      </p:to>
                                    </p:set>
                                    <p:animEffect filter="fade" transition="in">
                                      <p:cBhvr>
                                        <p:cTn dur="1000"/>
                                        <p:tgtEl>
                                          <p:spTgt spid="238"/>
                                        </p:tgtEl>
                                      </p:cBhvr>
                                    </p:animEffect>
                                  </p:childTnLst>
                                </p:cTn>
                              </p:par>
                              <p:par>
                                <p:cTn fill="hold" nodeType="withEffect" presetClass="entr" presetID="10" presetSubtype="0">
                                  <p:stCondLst>
                                    <p:cond delay="0"/>
                                  </p:stCondLst>
                                  <p:childTnLst>
                                    <p:set>
                                      <p:cBhvr>
                                        <p:cTn dur="1" fill="hold">
                                          <p:stCondLst>
                                            <p:cond delay="0"/>
                                          </p:stCondLst>
                                        </p:cTn>
                                        <p:tgtEl>
                                          <p:spTgt spid="229"/>
                                        </p:tgtEl>
                                        <p:attrNameLst>
                                          <p:attrName>style.visibility</p:attrName>
                                        </p:attrNameLst>
                                      </p:cBhvr>
                                      <p:to>
                                        <p:strVal val="visible"/>
                                      </p:to>
                                    </p:set>
                                    <p:animEffect filter="fade" transition="in">
                                      <p:cBhvr>
                                        <p:cTn dur="1000"/>
                                        <p:tgtEl>
                                          <p:spTgt spid="22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0"/>
                                        </p:tgtEl>
                                        <p:attrNameLst>
                                          <p:attrName>style.visibility</p:attrName>
                                        </p:attrNameLst>
                                      </p:cBhvr>
                                      <p:to>
                                        <p:strVal val="visible"/>
                                      </p:to>
                                    </p:set>
                                    <p:animEffect filter="fade" transition="in">
                                      <p:cBhvr>
                                        <p:cTn dur="1000"/>
                                        <p:tgtEl>
                                          <p:spTgt spid="230"/>
                                        </p:tgtEl>
                                      </p:cBhvr>
                                    </p:animEffect>
                                  </p:childTnLst>
                                </p:cTn>
                              </p:par>
                              <p:par>
                                <p:cTn fill="hold" nodeType="withEffect" presetClass="entr" presetID="10" presetSubtype="0">
                                  <p:stCondLst>
                                    <p:cond delay="0"/>
                                  </p:stCondLst>
                                  <p:childTnLst>
                                    <p:set>
                                      <p:cBhvr>
                                        <p:cTn dur="1" fill="hold">
                                          <p:stCondLst>
                                            <p:cond delay="0"/>
                                          </p:stCondLst>
                                        </p:cTn>
                                        <p:tgtEl>
                                          <p:spTgt spid="228"/>
                                        </p:tgtEl>
                                        <p:attrNameLst>
                                          <p:attrName>style.visibility</p:attrName>
                                        </p:attrNameLst>
                                      </p:cBhvr>
                                      <p:to>
                                        <p:strVal val="visible"/>
                                      </p:to>
                                    </p:set>
                                    <p:animEffect filter="fade" transition="in">
                                      <p:cBhvr>
                                        <p:cTn dur="1000"/>
                                        <p:tgtEl>
                                          <p:spTgt spid="22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4"/>
                                        </p:tgtEl>
                                        <p:attrNameLst>
                                          <p:attrName>style.visibility</p:attrName>
                                        </p:attrNameLst>
                                      </p:cBhvr>
                                      <p:to>
                                        <p:strVal val="visible"/>
                                      </p:to>
                                    </p:set>
                                    <p:animEffect filter="fade" transition="in">
                                      <p:cBhvr>
                                        <p:cTn dur="1000"/>
                                        <p:tgtEl>
                                          <p:spTgt spid="2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1000"/>
                                        <p:tgtEl>
                                          <p:spTgt spid="2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3"/>
                                        </p:tgtEl>
                                        <p:attrNameLst>
                                          <p:attrName>style.visibility</p:attrName>
                                        </p:attrNameLst>
                                      </p:cBhvr>
                                      <p:to>
                                        <p:strVal val="visible"/>
                                      </p:to>
                                    </p:set>
                                    <p:animEffect filter="fade" transition="in">
                                      <p:cBhvr>
                                        <p:cTn dur="1000"/>
                                        <p:tgtEl>
                                          <p:spTgt spid="23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1"/>
                                        </p:tgtEl>
                                        <p:attrNameLst>
                                          <p:attrName>style.visibility</p:attrName>
                                        </p:attrNameLst>
                                      </p:cBhvr>
                                      <p:to>
                                        <p:strVal val="visible"/>
                                      </p:to>
                                    </p:set>
                                    <p:animEffect filter="fade" transition="in">
                                      <p:cBhvr>
                                        <p:cTn dur="1000"/>
                                        <p:tgtEl>
                                          <p:spTgt spid="231"/>
                                        </p:tgtEl>
                                      </p:cBhvr>
                                    </p:animEffect>
                                  </p:childTnLst>
                                </p:cTn>
                              </p:par>
                              <p:par>
                                <p:cTn fill="hold" nodeType="with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1000"/>
                                        <p:tgtEl>
                                          <p:spTgt spid="227"/>
                                        </p:tgtEl>
                                      </p:cBhvr>
                                    </p:animEffect>
                                  </p:childTnLst>
                                </p:cTn>
                              </p:par>
                              <p:par>
                                <p:cTn fill="hold" nodeType="withEffect" presetClass="entr" presetID="10" presetSubtype="0">
                                  <p:stCondLst>
                                    <p:cond delay="0"/>
                                  </p:stCondLst>
                                  <p:childTnLst>
                                    <p:set>
                                      <p:cBhvr>
                                        <p:cTn dur="1" fill="hold">
                                          <p:stCondLst>
                                            <p:cond delay="0"/>
                                          </p:stCondLst>
                                        </p:cTn>
                                        <p:tgtEl>
                                          <p:spTgt spid="226"/>
                                        </p:tgtEl>
                                        <p:attrNameLst>
                                          <p:attrName>style.visibility</p:attrName>
                                        </p:attrNameLst>
                                      </p:cBhvr>
                                      <p:to>
                                        <p:strVal val="visible"/>
                                      </p:to>
                                    </p:set>
                                    <p:animEffect filter="fade" transition="in">
                                      <p:cBhvr>
                                        <p:cTn dur="1000"/>
                                        <p:tgtEl>
                                          <p:spTgt spid="22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32"/>
                                        </p:tgtEl>
                                        <p:attrNameLst>
                                          <p:attrName>style.visibility</p:attrName>
                                        </p:attrNameLst>
                                      </p:cBhvr>
                                      <p:to>
                                        <p:strVal val="visible"/>
                                      </p:to>
                                    </p:set>
                                    <p:animEffect filter="fade" transition="in">
                                      <p:cBhvr>
                                        <p:cTn dur="1000"/>
                                        <p:tgtEl>
                                          <p:spTgt spid="232"/>
                                        </p:tgtEl>
                                      </p:cBhvr>
                                    </p:animEffect>
                                  </p:childTnLst>
                                </p:cTn>
                              </p:par>
                              <p:par>
                                <p:cTn fill="hold" nodeType="withEffect" presetClass="entr" presetID="10" presetSubtype="0">
                                  <p:stCondLst>
                                    <p:cond delay="0"/>
                                  </p:stCondLst>
                                  <p:childTnLst>
                                    <p:set>
                                      <p:cBhvr>
                                        <p:cTn dur="1" fill="hold">
                                          <p:stCondLst>
                                            <p:cond delay="0"/>
                                          </p:stCondLst>
                                        </p:cTn>
                                        <p:tgtEl>
                                          <p:spTgt spid="236"/>
                                        </p:tgtEl>
                                        <p:attrNameLst>
                                          <p:attrName>style.visibility</p:attrName>
                                        </p:attrNameLst>
                                      </p:cBhvr>
                                      <p:to>
                                        <p:strVal val="visible"/>
                                      </p:to>
                                    </p:set>
                                    <p:animEffect filter="fade" transition="in">
                                      <p:cBhvr>
                                        <p:cTn dur="1000"/>
                                        <p:tgtEl>
                                          <p:spTgt spid="2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2" name="Shape 242"/>
        <p:cNvGrpSpPr/>
        <p:nvPr/>
      </p:nvGrpSpPr>
      <p:grpSpPr>
        <a:xfrm>
          <a:off x="0" y="0"/>
          <a:ext cx="0" cy="0"/>
          <a:chOff x="0" y="0"/>
          <a:chExt cx="0" cy="0"/>
        </a:xfrm>
      </p:grpSpPr>
      <p:sp>
        <p:nvSpPr>
          <p:cNvPr id="243" name="Google Shape;243;p2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Model Hamiltonian</a:t>
            </a:r>
            <a:endParaRPr/>
          </a:p>
        </p:txBody>
      </p:sp>
      <p:sp>
        <p:nvSpPr>
          <p:cNvPr id="244" name="Google Shape;244;p27"/>
          <p:cNvSpPr txBox="1"/>
          <p:nvPr>
            <p:ph idx="1" type="body"/>
          </p:nvPr>
        </p:nvSpPr>
        <p:spPr>
          <a:xfrm>
            <a:off x="1837525" y="2413500"/>
            <a:ext cx="5469000" cy="719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E06666"/>
                </a:solidFill>
              </a:rPr>
              <a:t>Model Hamiltonian</a:t>
            </a:r>
            <a:r>
              <a:rPr lang="en"/>
              <a:t>     </a:t>
            </a:r>
            <a:r>
              <a:rPr lang="en">
                <a:solidFill>
                  <a:srgbClr val="6D9EEB"/>
                </a:solidFill>
              </a:rPr>
              <a:t>Parameters</a:t>
            </a:r>
            <a:r>
              <a:rPr lang="en"/>
              <a:t>      </a:t>
            </a:r>
            <a:r>
              <a:rPr lang="en">
                <a:solidFill>
                  <a:srgbClr val="C27BA0"/>
                </a:solidFill>
              </a:rPr>
              <a:t>Control Drives</a:t>
            </a:r>
            <a:endParaRPr>
              <a:solidFill>
                <a:srgbClr val="C27BA0"/>
              </a:solidFill>
            </a:endParaRPr>
          </a:p>
        </p:txBody>
      </p:sp>
      <p:sp>
        <p:nvSpPr>
          <p:cNvPr id="245" name="Google Shape;245;p2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46" name="Google Shape;246;p27"/>
          <p:cNvSpPr/>
          <p:nvPr/>
        </p:nvSpPr>
        <p:spPr>
          <a:xfrm>
            <a:off x="2848525" y="1036875"/>
            <a:ext cx="933600" cy="1171500"/>
          </a:xfrm>
          <a:prstGeom prst="roundRect">
            <a:avLst>
              <a:gd fmla="val 16667" name="adj"/>
            </a:avLst>
          </a:prstGeom>
          <a:solidFill>
            <a:srgbClr val="E06666">
              <a:alpha val="50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7"/>
          <p:cNvSpPr/>
          <p:nvPr/>
        </p:nvSpPr>
        <p:spPr>
          <a:xfrm>
            <a:off x="4067725" y="1257725"/>
            <a:ext cx="933600" cy="950700"/>
          </a:xfrm>
          <a:prstGeom prst="roundRect">
            <a:avLst>
              <a:gd fmla="val 16667" name="adj"/>
            </a:avLst>
          </a:prstGeom>
          <a:solidFill>
            <a:srgbClr val="6D9EEB">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7"/>
          <p:cNvSpPr/>
          <p:nvPr/>
        </p:nvSpPr>
        <p:spPr>
          <a:xfrm>
            <a:off x="5338000" y="1257725"/>
            <a:ext cx="730200" cy="950700"/>
          </a:xfrm>
          <a:prstGeom prst="roundRect">
            <a:avLst>
              <a:gd fmla="val 16667" name="adj"/>
            </a:avLst>
          </a:prstGeom>
          <a:solidFill>
            <a:srgbClr val="C27BA0">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7"/>
          <p:cNvSpPr txBox="1"/>
          <p:nvPr>
            <p:ph idx="1" type="body"/>
          </p:nvPr>
        </p:nvSpPr>
        <p:spPr>
          <a:xfrm>
            <a:off x="997325" y="4323825"/>
            <a:ext cx="6435000" cy="719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93C47D"/>
                </a:solidFill>
              </a:rPr>
              <a:t>“True”</a:t>
            </a:r>
            <a:r>
              <a:rPr lang="en">
                <a:solidFill>
                  <a:srgbClr val="93C47D"/>
                </a:solidFill>
              </a:rPr>
              <a:t> Hamiltonian</a:t>
            </a:r>
            <a:r>
              <a:rPr lang="en"/>
              <a:t>                                            </a:t>
            </a:r>
            <a:r>
              <a:rPr lang="en">
                <a:solidFill>
                  <a:srgbClr val="93C47D"/>
                </a:solidFill>
              </a:rPr>
              <a:t>“</a:t>
            </a:r>
            <a:r>
              <a:rPr lang="en">
                <a:solidFill>
                  <a:srgbClr val="93C47D"/>
                </a:solidFill>
              </a:rPr>
              <a:t>True” Parameters</a:t>
            </a:r>
            <a:endParaRPr>
              <a:solidFill>
                <a:srgbClr val="93C47D"/>
              </a:solidFill>
            </a:endParaRPr>
          </a:p>
        </p:txBody>
      </p:sp>
      <p:sp>
        <p:nvSpPr>
          <p:cNvPr id="250" name="Google Shape;250;p27"/>
          <p:cNvSpPr/>
          <p:nvPr/>
        </p:nvSpPr>
        <p:spPr>
          <a:xfrm>
            <a:off x="777950" y="3076088"/>
            <a:ext cx="933600" cy="1171500"/>
          </a:xfrm>
          <a:prstGeom prst="roundRect">
            <a:avLst>
              <a:gd fmla="val 16667" name="adj"/>
            </a:avLst>
          </a:prstGeom>
          <a:solidFill>
            <a:srgbClr val="93C47D">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27"/>
          <p:cNvSpPr/>
          <p:nvPr/>
        </p:nvSpPr>
        <p:spPr>
          <a:xfrm>
            <a:off x="5656350" y="3337675"/>
            <a:ext cx="1321200" cy="950700"/>
          </a:xfrm>
          <a:prstGeom prst="roundRect">
            <a:avLst>
              <a:gd fmla="val 16667" name="adj"/>
            </a:avLst>
          </a:prstGeom>
          <a:solidFill>
            <a:srgbClr val="93C47D">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2" name="Google Shape;252;p27"/>
          <p:cNvPicPr preferRelativeResize="0"/>
          <p:nvPr/>
        </p:nvPicPr>
        <p:blipFill>
          <a:blip r:embed="rId3">
            <a:alphaModFix/>
          </a:blip>
          <a:stretch>
            <a:fillRect/>
          </a:stretch>
        </p:blipFill>
        <p:spPr>
          <a:xfrm>
            <a:off x="833438" y="3076050"/>
            <a:ext cx="7477125" cy="1171575"/>
          </a:xfrm>
          <a:prstGeom prst="rect">
            <a:avLst/>
          </a:prstGeom>
          <a:noFill/>
          <a:ln>
            <a:noFill/>
          </a:ln>
        </p:spPr>
      </p:pic>
      <p:pic>
        <p:nvPicPr>
          <p:cNvPr id="253" name="Google Shape;253;p27"/>
          <p:cNvPicPr preferRelativeResize="0"/>
          <p:nvPr/>
        </p:nvPicPr>
        <p:blipFill>
          <a:blip r:embed="rId4">
            <a:alphaModFix/>
          </a:blip>
          <a:stretch>
            <a:fillRect/>
          </a:stretch>
        </p:blipFill>
        <p:spPr>
          <a:xfrm>
            <a:off x="2886075" y="1129825"/>
            <a:ext cx="3371850" cy="1171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000"/>
                                        <p:tgtEl>
                                          <p:spTgt spid="246"/>
                                        </p:tgtEl>
                                      </p:cBhvr>
                                    </p:animEffect>
                                  </p:childTnLst>
                                </p:cTn>
                              </p:par>
                              <p:par>
                                <p:cTn fill="hold" nodeType="withEffect" presetClass="entr" presetID="10" presetSubtype="0">
                                  <p:stCondLst>
                                    <p:cond delay="0"/>
                                  </p:stCondLst>
                                  <p:childTnLst>
                                    <p:set>
                                      <p:cBhvr>
                                        <p:cTn dur="1" fill="hold">
                                          <p:stCondLst>
                                            <p:cond delay="0"/>
                                          </p:stCondLst>
                                        </p:cTn>
                                        <p:tgtEl>
                                          <p:spTgt spid="247"/>
                                        </p:tgtEl>
                                        <p:attrNameLst>
                                          <p:attrName>style.visibility</p:attrName>
                                        </p:attrNameLst>
                                      </p:cBhvr>
                                      <p:to>
                                        <p:strVal val="visible"/>
                                      </p:to>
                                    </p:set>
                                    <p:animEffect filter="fade" transition="in">
                                      <p:cBhvr>
                                        <p:cTn dur="1000"/>
                                        <p:tgtEl>
                                          <p:spTgt spid="247"/>
                                        </p:tgtEl>
                                      </p:cBhvr>
                                    </p:animEffect>
                                  </p:childTnLst>
                                </p:cTn>
                              </p:par>
                              <p:par>
                                <p:cTn fill="hold" nodeType="withEffect" presetClass="entr" presetID="10" presetSubtype="0">
                                  <p:stCondLst>
                                    <p:cond delay="0"/>
                                  </p:stCondLst>
                                  <p:childTnLst>
                                    <p:set>
                                      <p:cBhvr>
                                        <p:cTn dur="1" fill="hold">
                                          <p:stCondLst>
                                            <p:cond delay="0"/>
                                          </p:stCondLst>
                                        </p:cTn>
                                        <p:tgtEl>
                                          <p:spTgt spid="248"/>
                                        </p:tgtEl>
                                        <p:attrNameLst>
                                          <p:attrName>style.visibility</p:attrName>
                                        </p:attrNameLst>
                                      </p:cBhvr>
                                      <p:to>
                                        <p:strVal val="visible"/>
                                      </p:to>
                                    </p:set>
                                    <p:animEffect filter="fade" transition="in">
                                      <p:cBhvr>
                                        <p:cTn dur="1000"/>
                                        <p:tgtEl>
                                          <p:spTgt spid="248"/>
                                        </p:tgtEl>
                                      </p:cBhvr>
                                    </p:animEffect>
                                  </p:childTnLst>
                                </p:cTn>
                              </p:par>
                              <p:par>
                                <p:cTn fill="hold" nodeType="withEffect" presetClass="entr" presetID="10" presetSubtype="0">
                                  <p:stCondLst>
                                    <p:cond delay="0"/>
                                  </p:stCondLst>
                                  <p:childTnLst>
                                    <p:set>
                                      <p:cBhvr>
                                        <p:cTn dur="1" fill="hold">
                                          <p:stCondLst>
                                            <p:cond delay="0"/>
                                          </p:stCondLst>
                                        </p:cTn>
                                        <p:tgtEl>
                                          <p:spTgt spid="244"/>
                                        </p:tgtEl>
                                        <p:attrNameLst>
                                          <p:attrName>style.visibility</p:attrName>
                                        </p:attrNameLst>
                                      </p:cBhvr>
                                      <p:to>
                                        <p:strVal val="visible"/>
                                      </p:to>
                                    </p:set>
                                    <p:animEffect filter="fade" transition="in">
                                      <p:cBhvr>
                                        <p:cTn dur="1000"/>
                                        <p:tgtEl>
                                          <p:spTgt spid="24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par>
                                <p:cTn fill="hold" nodeType="with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1000"/>
                                        <p:tgtEl>
                                          <p:spTgt spid="2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p28"/>
          <p:cNvSpPr txBox="1"/>
          <p:nvPr>
            <p:ph type="title"/>
          </p:nvPr>
        </p:nvSpPr>
        <p:spPr>
          <a:xfrm>
            <a:off x="311700" y="445025"/>
            <a:ext cx="414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Model Hamiltonian</a:t>
            </a:r>
            <a:br>
              <a:rPr lang="en"/>
            </a:br>
            <a:r>
              <a:rPr lang="en" sz="2400"/>
              <a:t>A Particular Parameterization</a:t>
            </a:r>
            <a:endParaRPr sz="2400"/>
          </a:p>
        </p:txBody>
      </p:sp>
      <p:sp>
        <p:nvSpPr>
          <p:cNvPr id="259" name="Google Shape;259;p2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60" name="Google Shape;260;p28"/>
          <p:cNvSpPr txBox="1"/>
          <p:nvPr>
            <p:ph idx="1" type="body"/>
          </p:nvPr>
        </p:nvSpPr>
        <p:spPr>
          <a:xfrm>
            <a:off x="4791825" y="1043950"/>
            <a:ext cx="4189500" cy="488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E06666"/>
                </a:solidFill>
              </a:rPr>
              <a:t>Model Hamiltonian</a:t>
            </a:r>
            <a:r>
              <a:rPr lang="en" sz="1200"/>
              <a:t>     </a:t>
            </a:r>
            <a:r>
              <a:rPr lang="en" sz="1200">
                <a:solidFill>
                  <a:srgbClr val="6D9EEB"/>
                </a:solidFill>
              </a:rPr>
              <a:t>Parameters</a:t>
            </a:r>
            <a:r>
              <a:rPr lang="en" sz="1200"/>
              <a:t>      </a:t>
            </a:r>
            <a:r>
              <a:rPr lang="en" sz="1200">
                <a:solidFill>
                  <a:srgbClr val="C27BA0"/>
                </a:solidFill>
              </a:rPr>
              <a:t>Control Drives</a:t>
            </a:r>
            <a:br>
              <a:rPr lang="en" sz="1200">
                <a:solidFill>
                  <a:srgbClr val="C27BA0"/>
                </a:solidFill>
              </a:rPr>
            </a:br>
            <a:r>
              <a:rPr lang="en" sz="1200">
                <a:solidFill>
                  <a:srgbClr val="E06666"/>
                </a:solidFill>
              </a:rPr>
              <a:t>(for </a:t>
            </a:r>
            <a:r>
              <a:rPr i="1" lang="en" sz="1200">
                <a:solidFill>
                  <a:srgbClr val="E06666"/>
                </a:solidFill>
              </a:rPr>
              <a:t>Q</a:t>
            </a:r>
            <a:r>
              <a:rPr lang="en" sz="1200">
                <a:solidFill>
                  <a:srgbClr val="E06666"/>
                </a:solidFill>
              </a:rPr>
              <a:t> qubits)</a:t>
            </a:r>
            <a:r>
              <a:rPr lang="en" sz="1200">
                <a:solidFill>
                  <a:srgbClr val="C27BA0"/>
                </a:solidFill>
              </a:rPr>
              <a:t>                                    (</a:t>
            </a:r>
            <a:r>
              <a:rPr i="1" lang="en" sz="1200">
                <a:solidFill>
                  <a:srgbClr val="C27BA0"/>
                </a:solidFill>
              </a:rPr>
              <a:t>D</a:t>
            </a:r>
            <a:r>
              <a:rPr lang="en" sz="1200">
                <a:solidFill>
                  <a:srgbClr val="C27BA0"/>
                </a:solidFill>
              </a:rPr>
              <a:t>-dimensional  vector)</a:t>
            </a:r>
            <a:endParaRPr sz="1200">
              <a:solidFill>
                <a:srgbClr val="C27BA0"/>
              </a:solidFill>
            </a:endParaRPr>
          </a:p>
        </p:txBody>
      </p:sp>
      <p:sp>
        <p:nvSpPr>
          <p:cNvPr id="261" name="Google Shape;261;p28"/>
          <p:cNvSpPr/>
          <p:nvPr/>
        </p:nvSpPr>
        <p:spPr>
          <a:xfrm>
            <a:off x="5724639" y="108895"/>
            <a:ext cx="634200" cy="795600"/>
          </a:xfrm>
          <a:prstGeom prst="roundRect">
            <a:avLst>
              <a:gd fmla="val 16667" name="adj"/>
            </a:avLst>
          </a:prstGeom>
          <a:solidFill>
            <a:srgbClr val="E06666">
              <a:alpha val="50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28"/>
          <p:cNvSpPr/>
          <p:nvPr/>
        </p:nvSpPr>
        <p:spPr>
          <a:xfrm>
            <a:off x="6552771" y="258906"/>
            <a:ext cx="634200" cy="645900"/>
          </a:xfrm>
          <a:prstGeom prst="roundRect">
            <a:avLst>
              <a:gd fmla="val 16667" name="adj"/>
            </a:avLst>
          </a:prstGeom>
          <a:solidFill>
            <a:srgbClr val="6D9EEB">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3" name="Google Shape;263;p28"/>
          <p:cNvSpPr/>
          <p:nvPr/>
        </p:nvSpPr>
        <p:spPr>
          <a:xfrm>
            <a:off x="7415595" y="258906"/>
            <a:ext cx="495900" cy="645900"/>
          </a:xfrm>
          <a:prstGeom prst="roundRect">
            <a:avLst>
              <a:gd fmla="val 16667" name="adj"/>
            </a:avLst>
          </a:prstGeom>
          <a:solidFill>
            <a:srgbClr val="C27BA0">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4" name="Google Shape;264;p28"/>
          <p:cNvSpPr/>
          <p:nvPr/>
        </p:nvSpPr>
        <p:spPr>
          <a:xfrm>
            <a:off x="2820977" y="2248801"/>
            <a:ext cx="925200" cy="488400"/>
          </a:xfrm>
          <a:prstGeom prst="roundRect">
            <a:avLst>
              <a:gd fmla="val 16667" name="adj"/>
            </a:avLst>
          </a:prstGeom>
          <a:solidFill>
            <a:srgbClr val="6D9EEB">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8"/>
          <p:cNvSpPr/>
          <p:nvPr/>
        </p:nvSpPr>
        <p:spPr>
          <a:xfrm>
            <a:off x="4972132" y="3514275"/>
            <a:ext cx="689100" cy="488400"/>
          </a:xfrm>
          <a:prstGeom prst="roundRect">
            <a:avLst>
              <a:gd fmla="val 16667" name="adj"/>
            </a:avLst>
          </a:prstGeom>
          <a:solidFill>
            <a:srgbClr val="6D9EEB">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8"/>
          <p:cNvSpPr/>
          <p:nvPr/>
        </p:nvSpPr>
        <p:spPr>
          <a:xfrm>
            <a:off x="6629325" y="3514275"/>
            <a:ext cx="548700" cy="488400"/>
          </a:xfrm>
          <a:prstGeom prst="roundRect">
            <a:avLst>
              <a:gd fmla="val 16667" name="adj"/>
            </a:avLst>
          </a:prstGeom>
          <a:solidFill>
            <a:srgbClr val="6D9EEB">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28"/>
          <p:cNvSpPr/>
          <p:nvPr/>
        </p:nvSpPr>
        <p:spPr>
          <a:xfrm>
            <a:off x="3947099" y="2248801"/>
            <a:ext cx="349500" cy="488400"/>
          </a:xfrm>
          <a:prstGeom prst="roundRect">
            <a:avLst>
              <a:gd fmla="val 16667" name="adj"/>
            </a:avLst>
          </a:prstGeom>
          <a:solidFill>
            <a:srgbClr val="C27BA0">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8" name="Google Shape;268;p28"/>
          <p:cNvSpPr/>
          <p:nvPr/>
        </p:nvSpPr>
        <p:spPr>
          <a:xfrm>
            <a:off x="5685167" y="3514276"/>
            <a:ext cx="349500" cy="488400"/>
          </a:xfrm>
          <a:prstGeom prst="roundRect">
            <a:avLst>
              <a:gd fmla="val 16667" name="adj"/>
            </a:avLst>
          </a:prstGeom>
          <a:solidFill>
            <a:srgbClr val="C27BA0">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9" name="Google Shape;269;p28"/>
          <p:cNvPicPr preferRelativeResize="0"/>
          <p:nvPr/>
        </p:nvPicPr>
        <p:blipFill>
          <a:blip r:embed="rId3">
            <a:alphaModFix/>
          </a:blip>
          <a:stretch>
            <a:fillRect/>
          </a:stretch>
        </p:blipFill>
        <p:spPr>
          <a:xfrm>
            <a:off x="5750144" y="172031"/>
            <a:ext cx="2290302" cy="795783"/>
          </a:xfrm>
          <a:prstGeom prst="rect">
            <a:avLst/>
          </a:prstGeom>
          <a:noFill/>
          <a:ln>
            <a:noFill/>
          </a:ln>
        </p:spPr>
      </p:pic>
      <p:sp>
        <p:nvSpPr>
          <p:cNvPr id="270" name="Google Shape;270;p28"/>
          <p:cNvSpPr txBox="1"/>
          <p:nvPr>
            <p:ph idx="1" type="body"/>
          </p:nvPr>
        </p:nvSpPr>
        <p:spPr>
          <a:xfrm>
            <a:off x="4572000" y="4488475"/>
            <a:ext cx="29769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i="1" lang="en" sz="1200"/>
              <a:t>M</a:t>
            </a:r>
            <a:r>
              <a:rPr i="1" lang="en" sz="1000"/>
              <a:t>⨉</a:t>
            </a:r>
            <a:r>
              <a:rPr i="1" lang="en" sz="1200"/>
              <a:t>(D+1)</a:t>
            </a:r>
            <a:r>
              <a:rPr lang="en" sz="1200"/>
              <a:t> real parameters to be estimated</a:t>
            </a:r>
            <a:endParaRPr sz="1200"/>
          </a:p>
        </p:txBody>
      </p:sp>
      <p:sp>
        <p:nvSpPr>
          <p:cNvPr id="271" name="Google Shape;271;p28"/>
          <p:cNvSpPr/>
          <p:nvPr/>
        </p:nvSpPr>
        <p:spPr>
          <a:xfrm>
            <a:off x="6252521" y="2248800"/>
            <a:ext cx="594600" cy="488400"/>
          </a:xfrm>
          <a:prstGeom prst="roundRect">
            <a:avLst>
              <a:gd fmla="val 16667" name="adj"/>
            </a:avLst>
          </a:prstGeom>
          <a:solidFill>
            <a:srgbClr val="FFD966">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2" name="Google Shape;272;p28"/>
          <p:cNvSpPr txBox="1"/>
          <p:nvPr>
            <p:ph idx="1" type="body"/>
          </p:nvPr>
        </p:nvSpPr>
        <p:spPr>
          <a:xfrm>
            <a:off x="7136400" y="2073000"/>
            <a:ext cx="1716300" cy="840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FFD966"/>
                </a:solidFill>
              </a:rPr>
              <a:t>Predetermined permitted operators</a:t>
            </a:r>
            <a:br>
              <a:rPr lang="en" sz="1200">
                <a:solidFill>
                  <a:srgbClr val="FFD966"/>
                </a:solidFill>
              </a:rPr>
            </a:br>
            <a:r>
              <a:rPr lang="en" sz="1200">
                <a:solidFill>
                  <a:srgbClr val="FFD966"/>
                </a:solidFill>
              </a:rPr>
              <a:t>(</a:t>
            </a:r>
            <a:r>
              <a:rPr i="1" lang="en" sz="1200">
                <a:solidFill>
                  <a:srgbClr val="FFD966"/>
                </a:solidFill>
              </a:rPr>
              <a:t>M</a:t>
            </a:r>
            <a:r>
              <a:rPr lang="en" sz="1200">
                <a:solidFill>
                  <a:srgbClr val="FFD966"/>
                </a:solidFill>
              </a:rPr>
              <a:t> different operators,</a:t>
            </a:r>
            <a:br>
              <a:rPr lang="en" sz="1200">
                <a:solidFill>
                  <a:srgbClr val="FFD966"/>
                </a:solidFill>
              </a:rPr>
            </a:br>
            <a:r>
              <a:rPr lang="en" sz="1200">
                <a:solidFill>
                  <a:srgbClr val="FFD966"/>
                </a:solidFill>
              </a:rPr>
              <a:t>not spanning the entire space of operators)</a:t>
            </a:r>
            <a:endParaRPr sz="1200">
              <a:solidFill>
                <a:srgbClr val="FFD966"/>
              </a:solidFill>
            </a:endParaRPr>
          </a:p>
        </p:txBody>
      </p:sp>
      <p:pic>
        <p:nvPicPr>
          <p:cNvPr id="273" name="Google Shape;273;p28"/>
          <p:cNvPicPr preferRelativeResize="0"/>
          <p:nvPr/>
        </p:nvPicPr>
        <p:blipFill>
          <a:blip r:embed="rId4">
            <a:alphaModFix/>
          </a:blip>
          <a:stretch>
            <a:fillRect/>
          </a:stretch>
        </p:blipFill>
        <p:spPr>
          <a:xfrm>
            <a:off x="1896288" y="1929025"/>
            <a:ext cx="5351426" cy="2399892"/>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1"/>
                                        </p:tgtEl>
                                        <p:attrNameLst>
                                          <p:attrName>style.visibility</p:attrName>
                                        </p:attrNameLst>
                                      </p:cBhvr>
                                      <p:to>
                                        <p:strVal val="visible"/>
                                      </p:to>
                                    </p:set>
                                    <p:animEffect filter="fade" transition="in">
                                      <p:cBhvr>
                                        <p:cTn dur="1000"/>
                                        <p:tgtEl>
                                          <p:spTgt spid="271"/>
                                        </p:tgtEl>
                                      </p:cBhvr>
                                    </p:animEffect>
                                  </p:childTnLst>
                                </p:cTn>
                              </p:par>
                              <p:par>
                                <p:cTn fill="hold" nodeType="withEffect" presetClass="entr" presetID="10" presetSubtype="0">
                                  <p:stCondLst>
                                    <p:cond delay="0"/>
                                  </p:stCondLst>
                                  <p:childTnLst>
                                    <p:set>
                                      <p:cBhvr>
                                        <p:cTn dur="1" fill="hold">
                                          <p:stCondLst>
                                            <p:cond delay="0"/>
                                          </p:stCondLst>
                                        </p:cTn>
                                        <p:tgtEl>
                                          <p:spTgt spid="272"/>
                                        </p:tgtEl>
                                        <p:attrNameLst>
                                          <p:attrName>style.visibility</p:attrName>
                                        </p:attrNameLst>
                                      </p:cBhvr>
                                      <p:to>
                                        <p:strVal val="visible"/>
                                      </p:to>
                                    </p:set>
                                    <p:animEffect filter="fade" transition="in">
                                      <p:cBhvr>
                                        <p:cTn dur="1000"/>
                                        <p:tgtEl>
                                          <p:spTgt spid="27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64"/>
                                        </p:tgtEl>
                                        <p:attrNameLst>
                                          <p:attrName>style.visibility</p:attrName>
                                        </p:attrNameLst>
                                      </p:cBhvr>
                                      <p:to>
                                        <p:strVal val="visible"/>
                                      </p:to>
                                    </p:set>
                                    <p:animEffect filter="fade" transition="in">
                                      <p:cBhvr>
                                        <p:cTn dur="1000"/>
                                        <p:tgtEl>
                                          <p:spTgt spid="264"/>
                                        </p:tgtEl>
                                      </p:cBhvr>
                                    </p:animEffect>
                                  </p:childTnLst>
                                </p:cTn>
                              </p:par>
                              <p:par>
                                <p:cTn fill="hold" nodeType="withEffect" presetClass="entr" presetID="10" presetSubtype="0">
                                  <p:stCondLst>
                                    <p:cond delay="0"/>
                                  </p:stCondLst>
                                  <p:childTnLst>
                                    <p:set>
                                      <p:cBhvr>
                                        <p:cTn dur="1" fill="hold">
                                          <p:stCondLst>
                                            <p:cond delay="0"/>
                                          </p:stCondLst>
                                        </p:cTn>
                                        <p:tgtEl>
                                          <p:spTgt spid="265"/>
                                        </p:tgtEl>
                                        <p:attrNameLst>
                                          <p:attrName>style.visibility</p:attrName>
                                        </p:attrNameLst>
                                      </p:cBhvr>
                                      <p:to>
                                        <p:strVal val="visible"/>
                                      </p:to>
                                    </p:set>
                                    <p:animEffect filter="fade" transition="in">
                                      <p:cBhvr>
                                        <p:cTn dur="1000"/>
                                        <p:tgtEl>
                                          <p:spTgt spid="265"/>
                                        </p:tgtEl>
                                      </p:cBhvr>
                                    </p:animEffect>
                                  </p:childTnLst>
                                </p:cTn>
                              </p:par>
                              <p:par>
                                <p:cTn fill="hold" nodeType="withEffect" presetClass="entr" presetID="10" presetSubtype="0">
                                  <p:stCondLst>
                                    <p:cond delay="0"/>
                                  </p:stCondLst>
                                  <p:childTnLst>
                                    <p:set>
                                      <p:cBhvr>
                                        <p:cTn dur="1" fill="hold">
                                          <p:stCondLst>
                                            <p:cond delay="0"/>
                                          </p:stCondLst>
                                        </p:cTn>
                                        <p:tgtEl>
                                          <p:spTgt spid="267"/>
                                        </p:tgtEl>
                                        <p:attrNameLst>
                                          <p:attrName>style.visibility</p:attrName>
                                        </p:attrNameLst>
                                      </p:cBhvr>
                                      <p:to>
                                        <p:strVal val="visible"/>
                                      </p:to>
                                    </p:set>
                                    <p:animEffect filter="fade" transition="in">
                                      <p:cBhvr>
                                        <p:cTn dur="1000"/>
                                        <p:tgtEl>
                                          <p:spTgt spid="267"/>
                                        </p:tgtEl>
                                      </p:cBhvr>
                                    </p:animEffect>
                                  </p:childTnLst>
                                </p:cTn>
                              </p:par>
                              <p:par>
                                <p:cTn fill="hold" nodeType="withEffect" presetClass="entr" presetID="10" presetSubtype="0">
                                  <p:stCondLst>
                                    <p:cond delay="0"/>
                                  </p:stCondLst>
                                  <p:childTnLst>
                                    <p:set>
                                      <p:cBhvr>
                                        <p:cTn dur="1" fill="hold">
                                          <p:stCondLst>
                                            <p:cond delay="0"/>
                                          </p:stCondLst>
                                        </p:cTn>
                                        <p:tgtEl>
                                          <p:spTgt spid="268"/>
                                        </p:tgtEl>
                                        <p:attrNameLst>
                                          <p:attrName>style.visibility</p:attrName>
                                        </p:attrNameLst>
                                      </p:cBhvr>
                                      <p:to>
                                        <p:strVal val="visible"/>
                                      </p:to>
                                    </p:set>
                                    <p:animEffect filter="fade" transition="in">
                                      <p:cBhvr>
                                        <p:cTn dur="1000"/>
                                        <p:tgtEl>
                                          <p:spTgt spid="268"/>
                                        </p:tgtEl>
                                      </p:cBhvr>
                                    </p:animEffect>
                                  </p:childTnLst>
                                </p:cTn>
                              </p:par>
                              <p:par>
                                <p:cTn fill="hold" nodeType="withEffect" presetClass="entr" presetID="10" presetSubtype="0">
                                  <p:stCondLst>
                                    <p:cond delay="0"/>
                                  </p:stCondLst>
                                  <p:childTnLst>
                                    <p:set>
                                      <p:cBhvr>
                                        <p:cTn dur="1" fill="hold">
                                          <p:stCondLst>
                                            <p:cond delay="0"/>
                                          </p:stCondLst>
                                        </p:cTn>
                                        <p:tgtEl>
                                          <p:spTgt spid="266"/>
                                        </p:tgtEl>
                                        <p:attrNameLst>
                                          <p:attrName>style.visibility</p:attrName>
                                        </p:attrNameLst>
                                      </p:cBhvr>
                                      <p:to>
                                        <p:strVal val="visible"/>
                                      </p:to>
                                    </p:set>
                                    <p:animEffect filter="fade" transition="in">
                                      <p:cBhvr>
                                        <p:cTn dur="1000"/>
                                        <p:tgtEl>
                                          <p:spTgt spid="2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0"/>
                                        </p:tgtEl>
                                        <p:attrNameLst>
                                          <p:attrName>style.visibility</p:attrName>
                                        </p:attrNameLst>
                                      </p:cBhvr>
                                      <p:to>
                                        <p:strVal val="visible"/>
                                      </p:to>
                                    </p:set>
                                    <p:animEffect filter="fade" transition="in">
                                      <p:cBhvr>
                                        <p:cTn dur="1000"/>
                                        <p:tgtEl>
                                          <p:spTgt spid="27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277" name="Shape 277"/>
        <p:cNvGrpSpPr/>
        <p:nvPr/>
      </p:nvGrpSpPr>
      <p:grpSpPr>
        <a:xfrm>
          <a:off x="0" y="0"/>
          <a:ext cx="0" cy="0"/>
          <a:chOff x="0" y="0"/>
          <a:chExt cx="0" cy="0"/>
        </a:xfrm>
      </p:grpSpPr>
      <p:pic>
        <p:nvPicPr>
          <p:cNvPr id="278" name="Google Shape;278;p29"/>
          <p:cNvPicPr preferRelativeResize="0"/>
          <p:nvPr/>
        </p:nvPicPr>
        <p:blipFill>
          <a:blip r:embed="rId3">
            <a:alphaModFix/>
          </a:blip>
          <a:stretch>
            <a:fillRect/>
          </a:stretch>
        </p:blipFill>
        <p:spPr>
          <a:xfrm>
            <a:off x="6054944" y="172031"/>
            <a:ext cx="2290302" cy="795783"/>
          </a:xfrm>
          <a:prstGeom prst="rect">
            <a:avLst/>
          </a:prstGeom>
          <a:noFill/>
          <a:ln>
            <a:noFill/>
          </a:ln>
        </p:spPr>
      </p:pic>
      <p:sp>
        <p:nvSpPr>
          <p:cNvPr id="279" name="Google Shape;279;p2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Model Hamiltonian</a:t>
            </a:r>
            <a:endParaRPr/>
          </a:p>
          <a:p>
            <a:pPr indent="0" lvl="0" marL="0" rtl="0" algn="l">
              <a:spcBef>
                <a:spcPts val="0"/>
              </a:spcBef>
              <a:spcAft>
                <a:spcPts val="0"/>
              </a:spcAft>
              <a:buNone/>
            </a:pPr>
            <a:r>
              <a:rPr lang="en" sz="2400"/>
              <a:t>General Linear Control Drives</a:t>
            </a:r>
            <a:endParaRPr/>
          </a:p>
        </p:txBody>
      </p:sp>
      <p:sp>
        <p:nvSpPr>
          <p:cNvPr id="280" name="Google Shape;280;p2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81" name="Google Shape;281;p29"/>
          <p:cNvSpPr txBox="1"/>
          <p:nvPr>
            <p:ph idx="1" type="body"/>
          </p:nvPr>
        </p:nvSpPr>
        <p:spPr>
          <a:xfrm>
            <a:off x="5342725" y="1043957"/>
            <a:ext cx="3714900" cy="488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E06666"/>
                </a:solidFill>
              </a:rPr>
              <a:t>Model Hamiltonian</a:t>
            </a:r>
            <a:r>
              <a:rPr lang="en" sz="1200"/>
              <a:t>     </a:t>
            </a:r>
            <a:r>
              <a:rPr lang="en" sz="1200">
                <a:solidFill>
                  <a:srgbClr val="6D9EEB"/>
                </a:solidFill>
              </a:rPr>
              <a:t>Parameters</a:t>
            </a:r>
            <a:r>
              <a:rPr lang="en" sz="1200"/>
              <a:t>      </a:t>
            </a:r>
            <a:r>
              <a:rPr lang="en" sz="1200">
                <a:solidFill>
                  <a:srgbClr val="C27BA0"/>
                </a:solidFill>
              </a:rPr>
              <a:t>Control Drives</a:t>
            </a:r>
            <a:endParaRPr sz="1200">
              <a:solidFill>
                <a:srgbClr val="C27BA0"/>
              </a:solidFill>
            </a:endParaRPr>
          </a:p>
        </p:txBody>
      </p:sp>
      <p:sp>
        <p:nvSpPr>
          <p:cNvPr id="282" name="Google Shape;282;p29"/>
          <p:cNvSpPr/>
          <p:nvPr/>
        </p:nvSpPr>
        <p:spPr>
          <a:xfrm>
            <a:off x="6029439" y="108895"/>
            <a:ext cx="634200" cy="795600"/>
          </a:xfrm>
          <a:prstGeom prst="roundRect">
            <a:avLst>
              <a:gd fmla="val 16667" name="adj"/>
            </a:avLst>
          </a:prstGeom>
          <a:solidFill>
            <a:srgbClr val="E06666">
              <a:alpha val="50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3" name="Google Shape;283;p29"/>
          <p:cNvSpPr/>
          <p:nvPr/>
        </p:nvSpPr>
        <p:spPr>
          <a:xfrm>
            <a:off x="6857571" y="258906"/>
            <a:ext cx="634200" cy="645900"/>
          </a:xfrm>
          <a:prstGeom prst="roundRect">
            <a:avLst>
              <a:gd fmla="val 16667" name="adj"/>
            </a:avLst>
          </a:prstGeom>
          <a:solidFill>
            <a:srgbClr val="6D9EEB">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29"/>
          <p:cNvSpPr/>
          <p:nvPr/>
        </p:nvSpPr>
        <p:spPr>
          <a:xfrm>
            <a:off x="7720395" y="258906"/>
            <a:ext cx="495900" cy="645900"/>
          </a:xfrm>
          <a:prstGeom prst="roundRect">
            <a:avLst>
              <a:gd fmla="val 16667" name="adj"/>
            </a:avLst>
          </a:prstGeom>
          <a:solidFill>
            <a:srgbClr val="C27BA0">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5" name="Google Shape;285;p29"/>
          <p:cNvSpPr/>
          <p:nvPr/>
        </p:nvSpPr>
        <p:spPr>
          <a:xfrm>
            <a:off x="2283677" y="2672801"/>
            <a:ext cx="917100" cy="544800"/>
          </a:xfrm>
          <a:prstGeom prst="roundRect">
            <a:avLst>
              <a:gd fmla="val 16667" name="adj"/>
            </a:avLst>
          </a:prstGeom>
          <a:solidFill>
            <a:srgbClr val="6D9EEB">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6" name="Google Shape;286;p29"/>
          <p:cNvSpPr/>
          <p:nvPr/>
        </p:nvSpPr>
        <p:spPr>
          <a:xfrm>
            <a:off x="4502601" y="2672800"/>
            <a:ext cx="673500" cy="544800"/>
          </a:xfrm>
          <a:prstGeom prst="roundRect">
            <a:avLst>
              <a:gd fmla="val 16667" name="adj"/>
            </a:avLst>
          </a:prstGeom>
          <a:solidFill>
            <a:srgbClr val="6D9EEB">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7" name="Google Shape;287;p29"/>
          <p:cNvSpPr/>
          <p:nvPr/>
        </p:nvSpPr>
        <p:spPr>
          <a:xfrm>
            <a:off x="6460750" y="2672800"/>
            <a:ext cx="821100" cy="544800"/>
          </a:xfrm>
          <a:prstGeom prst="roundRect">
            <a:avLst>
              <a:gd fmla="val 16667" name="adj"/>
            </a:avLst>
          </a:prstGeom>
          <a:solidFill>
            <a:srgbClr val="6D9EEB">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8" name="Google Shape;288;p29"/>
          <p:cNvSpPr/>
          <p:nvPr/>
        </p:nvSpPr>
        <p:spPr>
          <a:xfrm>
            <a:off x="3381199" y="2672851"/>
            <a:ext cx="373800" cy="544800"/>
          </a:xfrm>
          <a:prstGeom prst="roundRect">
            <a:avLst>
              <a:gd fmla="val 16667" name="adj"/>
            </a:avLst>
          </a:prstGeom>
          <a:solidFill>
            <a:srgbClr val="C27BA0">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p29"/>
          <p:cNvSpPr/>
          <p:nvPr/>
        </p:nvSpPr>
        <p:spPr>
          <a:xfrm>
            <a:off x="7294888" y="2672850"/>
            <a:ext cx="495900" cy="544800"/>
          </a:xfrm>
          <a:prstGeom prst="roundRect">
            <a:avLst>
              <a:gd fmla="val 16667" name="adj"/>
            </a:avLst>
          </a:prstGeom>
          <a:solidFill>
            <a:srgbClr val="C27BA0">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0" name="Google Shape;290;p29"/>
          <p:cNvSpPr txBox="1"/>
          <p:nvPr>
            <p:ph idx="1" type="body"/>
          </p:nvPr>
        </p:nvSpPr>
        <p:spPr>
          <a:xfrm>
            <a:off x="5176100" y="4019100"/>
            <a:ext cx="29769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t>2</a:t>
            </a:r>
            <a:r>
              <a:rPr baseline="30000" lang="en" sz="1200"/>
              <a:t>2Q</a:t>
            </a:r>
            <a:r>
              <a:rPr lang="en" sz="1000"/>
              <a:t>⨉</a:t>
            </a:r>
            <a:r>
              <a:rPr lang="en" sz="1200"/>
              <a:t>(D+1) real parameters to be estimated</a:t>
            </a:r>
            <a:endParaRPr sz="1200"/>
          </a:p>
        </p:txBody>
      </p:sp>
      <p:pic>
        <p:nvPicPr>
          <p:cNvPr id="291" name="Google Shape;291;p29"/>
          <p:cNvPicPr preferRelativeResize="0"/>
          <p:nvPr/>
        </p:nvPicPr>
        <p:blipFill>
          <a:blip r:embed="rId4">
            <a:alphaModFix/>
          </a:blip>
          <a:stretch>
            <a:fillRect/>
          </a:stretch>
        </p:blipFill>
        <p:spPr>
          <a:xfrm>
            <a:off x="1407188" y="2359925"/>
            <a:ext cx="6329626" cy="11588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5"/>
                                        </p:tgtEl>
                                        <p:attrNameLst>
                                          <p:attrName>style.visibility</p:attrName>
                                        </p:attrNameLst>
                                      </p:cBhvr>
                                      <p:to>
                                        <p:strVal val="visible"/>
                                      </p:to>
                                    </p:set>
                                    <p:animEffect filter="fade" transition="in">
                                      <p:cBhvr>
                                        <p:cTn dur="1000"/>
                                        <p:tgtEl>
                                          <p:spTgt spid="285"/>
                                        </p:tgtEl>
                                      </p:cBhvr>
                                    </p:animEffect>
                                  </p:childTnLst>
                                </p:cTn>
                              </p:par>
                              <p:par>
                                <p:cTn fill="hold" nodeType="withEffect" presetClass="entr" presetID="10" presetSubtype="0">
                                  <p:stCondLst>
                                    <p:cond delay="0"/>
                                  </p:stCondLst>
                                  <p:childTnLst>
                                    <p:set>
                                      <p:cBhvr>
                                        <p:cTn dur="1" fill="hold">
                                          <p:stCondLst>
                                            <p:cond delay="0"/>
                                          </p:stCondLst>
                                        </p:cTn>
                                        <p:tgtEl>
                                          <p:spTgt spid="286"/>
                                        </p:tgtEl>
                                        <p:attrNameLst>
                                          <p:attrName>style.visibility</p:attrName>
                                        </p:attrNameLst>
                                      </p:cBhvr>
                                      <p:to>
                                        <p:strVal val="visible"/>
                                      </p:to>
                                    </p:set>
                                    <p:animEffect filter="fade" transition="in">
                                      <p:cBhvr>
                                        <p:cTn dur="1000"/>
                                        <p:tgtEl>
                                          <p:spTgt spid="286"/>
                                        </p:tgtEl>
                                      </p:cBhvr>
                                    </p:animEffect>
                                  </p:childTnLst>
                                </p:cTn>
                              </p:par>
                              <p:par>
                                <p:cTn fill="hold" nodeType="withEffect" presetClass="entr" presetID="10" presetSubtype="0">
                                  <p:stCondLst>
                                    <p:cond delay="0"/>
                                  </p:stCondLst>
                                  <p:childTnLst>
                                    <p:set>
                                      <p:cBhvr>
                                        <p:cTn dur="1" fill="hold">
                                          <p:stCondLst>
                                            <p:cond delay="0"/>
                                          </p:stCondLst>
                                        </p:cTn>
                                        <p:tgtEl>
                                          <p:spTgt spid="287"/>
                                        </p:tgtEl>
                                        <p:attrNameLst>
                                          <p:attrName>style.visibility</p:attrName>
                                        </p:attrNameLst>
                                      </p:cBhvr>
                                      <p:to>
                                        <p:strVal val="visible"/>
                                      </p:to>
                                    </p:set>
                                    <p:animEffect filter="fade" transition="in">
                                      <p:cBhvr>
                                        <p:cTn dur="1000"/>
                                        <p:tgtEl>
                                          <p:spTgt spid="287"/>
                                        </p:tgtEl>
                                      </p:cBhvr>
                                    </p:animEffect>
                                  </p:childTnLst>
                                </p:cTn>
                              </p:par>
                              <p:par>
                                <p:cTn fill="hold" nodeType="withEffect" presetClass="entr" presetID="10" presetSubtype="0">
                                  <p:stCondLst>
                                    <p:cond delay="0"/>
                                  </p:stCondLst>
                                  <p:childTnLst>
                                    <p:set>
                                      <p:cBhvr>
                                        <p:cTn dur="1" fill="hold">
                                          <p:stCondLst>
                                            <p:cond delay="0"/>
                                          </p:stCondLst>
                                        </p:cTn>
                                        <p:tgtEl>
                                          <p:spTgt spid="288"/>
                                        </p:tgtEl>
                                        <p:attrNameLst>
                                          <p:attrName>style.visibility</p:attrName>
                                        </p:attrNameLst>
                                      </p:cBhvr>
                                      <p:to>
                                        <p:strVal val="visible"/>
                                      </p:to>
                                    </p:set>
                                    <p:animEffect filter="fade" transition="in">
                                      <p:cBhvr>
                                        <p:cTn dur="1000"/>
                                        <p:tgtEl>
                                          <p:spTgt spid="288"/>
                                        </p:tgtEl>
                                      </p:cBhvr>
                                    </p:animEffect>
                                  </p:childTnLst>
                                </p:cTn>
                              </p:par>
                              <p:par>
                                <p:cTn fill="hold" nodeType="withEffect" presetClass="entr" presetID="10" presetSubtype="0">
                                  <p:stCondLst>
                                    <p:cond delay="0"/>
                                  </p:stCondLst>
                                  <p:childTnLst>
                                    <p:set>
                                      <p:cBhvr>
                                        <p:cTn dur="1" fill="hold">
                                          <p:stCondLst>
                                            <p:cond delay="0"/>
                                          </p:stCondLst>
                                        </p:cTn>
                                        <p:tgtEl>
                                          <p:spTgt spid="289"/>
                                        </p:tgtEl>
                                        <p:attrNameLst>
                                          <p:attrName>style.visibility</p:attrName>
                                        </p:attrNameLst>
                                      </p:cBhvr>
                                      <p:to>
                                        <p:strVal val="visible"/>
                                      </p:to>
                                    </p:set>
                                    <p:animEffect filter="fade" transition="in">
                                      <p:cBhvr>
                                        <p:cTn dur="1000"/>
                                        <p:tgtEl>
                                          <p:spTgt spid="28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0"/>
                                        </p:tgtEl>
                                        <p:attrNameLst>
                                          <p:attrName>style.visibility</p:attrName>
                                        </p:attrNameLst>
                                      </p:cBhvr>
                                      <p:to>
                                        <p:strVal val="visible"/>
                                      </p:to>
                                    </p:set>
                                    <p:animEffect filter="fade" transition="in">
                                      <p:cBhvr>
                                        <p:cTn dur="1000"/>
                                        <p:tgtEl>
                                          <p:spTgt spid="29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id="296" name="Google Shape;296;p30"/>
          <p:cNvSpPr txBox="1"/>
          <p:nvPr>
            <p:ph type="title"/>
          </p:nvPr>
        </p:nvSpPr>
        <p:spPr>
          <a:xfrm>
            <a:off x="490250" y="1059750"/>
            <a:ext cx="80487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Run a bunch of random control drives.</a:t>
            </a:r>
            <a:endParaRPr sz="3600"/>
          </a:p>
          <a:p>
            <a:pPr indent="0" lvl="0" marL="0" rtl="0" algn="l">
              <a:spcBef>
                <a:spcPts val="0"/>
              </a:spcBef>
              <a:spcAft>
                <a:spcPts val="0"/>
              </a:spcAft>
              <a:buNone/>
            </a:pPr>
            <a:r>
              <a:rPr lang="en" sz="3600"/>
              <a:t>Compare the result to the model prediction.</a:t>
            </a:r>
            <a:endParaRPr sz="3600"/>
          </a:p>
          <a:p>
            <a:pPr indent="0" lvl="0" marL="0" rtl="0" algn="l">
              <a:spcBef>
                <a:spcPts val="0"/>
              </a:spcBef>
              <a:spcAft>
                <a:spcPts val="0"/>
              </a:spcAft>
              <a:buNone/>
            </a:pPr>
            <a:r>
              <a:rPr lang="en" sz="3600"/>
              <a:t>Fudge the model parameters until they match.</a:t>
            </a:r>
            <a:endParaRPr sz="3600"/>
          </a:p>
        </p:txBody>
      </p:sp>
      <p:sp>
        <p:nvSpPr>
          <p:cNvPr id="297" name="Google Shape;297;p3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298" name="Google Shape;298;p30"/>
          <p:cNvSpPr txBox="1"/>
          <p:nvPr>
            <p:ph type="title"/>
          </p:nvPr>
        </p:nvSpPr>
        <p:spPr>
          <a:xfrm>
            <a:off x="-43150" y="907350"/>
            <a:ext cx="6667500" cy="7749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600"/>
              <a:t>Calibration</a:t>
            </a:r>
            <a:endParaRPr sz="36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0" st="0"/>
                                            </p:txEl>
                                          </p:spTgt>
                                        </p:tgtEl>
                                        <p:attrNameLst>
                                          <p:attrName>style.visibility</p:attrName>
                                        </p:attrNameLst>
                                      </p:cBhvr>
                                      <p:to>
                                        <p:strVal val="visible"/>
                                      </p:to>
                                    </p:set>
                                    <p:animEffect filter="fade" transition="in">
                                      <p:cBhvr>
                                        <p:cTn dur="1000"/>
                                        <p:tgtEl>
                                          <p:spTgt spid="29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1" st="1"/>
                                            </p:txEl>
                                          </p:spTgt>
                                        </p:tgtEl>
                                        <p:attrNameLst>
                                          <p:attrName>style.visibility</p:attrName>
                                        </p:attrNameLst>
                                      </p:cBhvr>
                                      <p:to>
                                        <p:strVal val="visible"/>
                                      </p:to>
                                    </p:set>
                                    <p:animEffect filter="fade" transition="in">
                                      <p:cBhvr>
                                        <p:cTn dur="1000"/>
                                        <p:tgtEl>
                                          <p:spTgt spid="29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6">
                                            <p:txEl>
                                              <p:pRg end="2" st="2"/>
                                            </p:txEl>
                                          </p:spTgt>
                                        </p:tgtEl>
                                        <p:attrNameLst>
                                          <p:attrName>style.visibility</p:attrName>
                                        </p:attrNameLst>
                                      </p:cBhvr>
                                      <p:to>
                                        <p:strVal val="visible"/>
                                      </p:to>
                                    </p:set>
                                    <p:animEffect filter="fade" transition="in">
                                      <p:cBhvr>
                                        <p:cTn dur="1000"/>
                                        <p:tgtEl>
                                          <p:spTgt spid="296">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2" name="Shape 302"/>
        <p:cNvGrpSpPr/>
        <p:nvPr/>
      </p:nvGrpSpPr>
      <p:grpSpPr>
        <a:xfrm>
          <a:off x="0" y="0"/>
          <a:ext cx="0" cy="0"/>
          <a:chOff x="0" y="0"/>
          <a:chExt cx="0" cy="0"/>
        </a:xfrm>
      </p:grpSpPr>
      <p:sp>
        <p:nvSpPr>
          <p:cNvPr id="303" name="Google Shape;303;p31"/>
          <p:cNvSpPr/>
          <p:nvPr/>
        </p:nvSpPr>
        <p:spPr>
          <a:xfrm>
            <a:off x="12700" y="1587500"/>
            <a:ext cx="9144000" cy="2781300"/>
          </a:xfrm>
          <a:prstGeom prst="rect">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4" name="Google Shape;304;p3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Run a Bunch of Control Drives and Repeatedly Sample</a:t>
            </a:r>
            <a:endParaRPr/>
          </a:p>
        </p:txBody>
      </p:sp>
      <p:sp>
        <p:nvSpPr>
          <p:cNvPr id="305" name="Google Shape;305;p3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06" name="Google Shape;306;p31"/>
          <p:cNvPicPr preferRelativeResize="0"/>
          <p:nvPr/>
        </p:nvPicPr>
        <p:blipFill>
          <a:blip r:embed="rId3">
            <a:alphaModFix/>
          </a:blip>
          <a:stretch>
            <a:fillRect/>
          </a:stretch>
        </p:blipFill>
        <p:spPr>
          <a:xfrm>
            <a:off x="51926" y="2125171"/>
            <a:ext cx="3377075" cy="1900729"/>
          </a:xfrm>
          <a:prstGeom prst="rect">
            <a:avLst/>
          </a:prstGeom>
          <a:noFill/>
          <a:ln>
            <a:noFill/>
          </a:ln>
        </p:spPr>
      </p:pic>
      <p:pic>
        <p:nvPicPr>
          <p:cNvPr id="307" name="Google Shape;307;p31"/>
          <p:cNvPicPr preferRelativeResize="0"/>
          <p:nvPr/>
        </p:nvPicPr>
        <p:blipFill>
          <a:blip r:embed="rId4">
            <a:alphaModFix/>
          </a:blip>
          <a:stretch>
            <a:fillRect/>
          </a:stretch>
        </p:blipFill>
        <p:spPr>
          <a:xfrm>
            <a:off x="3429000" y="1978118"/>
            <a:ext cx="2245937" cy="2215482"/>
          </a:xfrm>
          <a:prstGeom prst="rect">
            <a:avLst/>
          </a:prstGeom>
          <a:noFill/>
          <a:ln>
            <a:noFill/>
          </a:ln>
        </p:spPr>
      </p:pic>
      <p:pic>
        <p:nvPicPr>
          <p:cNvPr id="308" name="Google Shape;308;p31"/>
          <p:cNvPicPr preferRelativeResize="0"/>
          <p:nvPr/>
        </p:nvPicPr>
        <p:blipFill>
          <a:blip r:embed="rId5">
            <a:alphaModFix/>
          </a:blip>
          <a:stretch>
            <a:fillRect/>
          </a:stretch>
        </p:blipFill>
        <p:spPr>
          <a:xfrm>
            <a:off x="6462351" y="2022453"/>
            <a:ext cx="2472080" cy="1606550"/>
          </a:xfrm>
          <a:prstGeom prst="rect">
            <a:avLst/>
          </a:prstGeom>
          <a:noFill/>
          <a:ln>
            <a:noFill/>
          </a:ln>
        </p:spPr>
      </p:pic>
      <p:sp>
        <p:nvSpPr>
          <p:cNvPr id="309" name="Google Shape;309;p31"/>
          <p:cNvSpPr/>
          <p:nvPr/>
        </p:nvSpPr>
        <p:spPr>
          <a:xfrm>
            <a:off x="2641600" y="2813050"/>
            <a:ext cx="548700" cy="3936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p31"/>
          <p:cNvSpPr/>
          <p:nvPr/>
        </p:nvSpPr>
        <p:spPr>
          <a:xfrm>
            <a:off x="5765800" y="2813050"/>
            <a:ext cx="548700" cy="393600"/>
          </a:xfrm>
          <a:prstGeom prst="rightArrow">
            <a:avLst>
              <a:gd fmla="val 50000" name="adj1"/>
              <a:gd fmla="val 50000" name="adj2"/>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31"/>
          <p:cNvSpPr txBox="1"/>
          <p:nvPr>
            <p:ph idx="1" type="body"/>
          </p:nvPr>
        </p:nvSpPr>
        <p:spPr>
          <a:xfrm>
            <a:off x="438700" y="4343400"/>
            <a:ext cx="2406000" cy="80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1. Prepare</a:t>
            </a:r>
            <a:br>
              <a:rPr lang="en"/>
            </a:br>
            <a:r>
              <a:rPr lang="en"/>
              <a:t>random pulses</a:t>
            </a:r>
            <a:endParaRPr/>
          </a:p>
        </p:txBody>
      </p:sp>
      <p:sp>
        <p:nvSpPr>
          <p:cNvPr id="312" name="Google Shape;312;p31"/>
          <p:cNvSpPr txBox="1"/>
          <p:nvPr>
            <p:ph idx="1" type="body"/>
          </p:nvPr>
        </p:nvSpPr>
        <p:spPr>
          <a:xfrm>
            <a:off x="3334300" y="4343400"/>
            <a:ext cx="2406000" cy="80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2. Sample the result of each pulse repeatedly.</a:t>
            </a:r>
            <a:endParaRPr/>
          </a:p>
        </p:txBody>
      </p:sp>
      <p:sp>
        <p:nvSpPr>
          <p:cNvPr id="313" name="Google Shape;313;p31"/>
          <p:cNvSpPr txBox="1"/>
          <p:nvPr>
            <p:ph idx="1" type="body"/>
          </p:nvPr>
        </p:nvSpPr>
        <p:spPr>
          <a:xfrm>
            <a:off x="6458500" y="4343400"/>
            <a:ext cx="2634600" cy="80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3</a:t>
            </a:r>
            <a:r>
              <a:rPr lang="en"/>
              <a:t>. Estimate populations in each basis state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par>
                                <p:cTn fill="hold" nodeType="withEffect" presetClass="entr" presetID="10" presetSubtype="0">
                                  <p:stCondLst>
                                    <p:cond delay="0"/>
                                  </p:stCondLst>
                                  <p:childTnLst>
                                    <p:set>
                                      <p:cBhvr>
                                        <p:cTn dur="1" fill="hold">
                                          <p:stCondLst>
                                            <p:cond delay="0"/>
                                          </p:stCondLst>
                                        </p:cTn>
                                        <p:tgtEl>
                                          <p:spTgt spid="309"/>
                                        </p:tgtEl>
                                        <p:attrNameLst>
                                          <p:attrName>style.visibility</p:attrName>
                                        </p:attrNameLst>
                                      </p:cBhvr>
                                      <p:to>
                                        <p:strVal val="visible"/>
                                      </p:to>
                                    </p:set>
                                    <p:animEffect filter="fade" transition="in">
                                      <p:cBhvr>
                                        <p:cTn dur="1000"/>
                                        <p:tgtEl>
                                          <p:spTgt spid="309"/>
                                        </p:tgtEl>
                                      </p:cBhvr>
                                    </p:animEffect>
                                  </p:childTnLst>
                                </p:cTn>
                              </p:par>
                              <p:par>
                                <p:cTn fill="hold" nodeType="withEffect" presetClass="entr" presetID="10" presetSubtype="0">
                                  <p:stCondLst>
                                    <p:cond delay="0"/>
                                  </p:stCondLst>
                                  <p:childTnLst>
                                    <p:set>
                                      <p:cBhvr>
                                        <p:cTn dur="1" fill="hold">
                                          <p:stCondLst>
                                            <p:cond delay="0"/>
                                          </p:stCondLst>
                                        </p:cTn>
                                        <p:tgtEl>
                                          <p:spTgt spid="312"/>
                                        </p:tgtEl>
                                        <p:attrNameLst>
                                          <p:attrName>style.visibility</p:attrName>
                                        </p:attrNameLst>
                                      </p:cBhvr>
                                      <p:to>
                                        <p:strVal val="visible"/>
                                      </p:to>
                                    </p:set>
                                    <p:animEffect filter="fade" transition="in">
                                      <p:cBhvr>
                                        <p:cTn dur="10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8"/>
                                        </p:tgtEl>
                                        <p:attrNameLst>
                                          <p:attrName>style.visibility</p:attrName>
                                        </p:attrNameLst>
                                      </p:cBhvr>
                                      <p:to>
                                        <p:strVal val="visible"/>
                                      </p:to>
                                    </p:set>
                                    <p:animEffect filter="fade" transition="in">
                                      <p:cBhvr>
                                        <p:cTn dur="1000"/>
                                        <p:tgtEl>
                                          <p:spTgt spid="308"/>
                                        </p:tgtEl>
                                      </p:cBhvr>
                                    </p:animEffect>
                                  </p:childTnLst>
                                </p:cTn>
                              </p:par>
                              <p:par>
                                <p:cTn fill="hold" nodeType="with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1000"/>
                                        <p:tgtEl>
                                          <p:spTgt spid="313"/>
                                        </p:tgtEl>
                                      </p:cBhvr>
                                    </p:animEffect>
                                  </p:childTnLst>
                                </p:cTn>
                              </p:par>
                              <p:par>
                                <p:cTn fill="hold" nodeType="withEffect" presetClass="entr" presetID="10" presetSubtype="0">
                                  <p:stCondLst>
                                    <p:cond delay="0"/>
                                  </p:stCondLst>
                                  <p:childTnLst>
                                    <p:set>
                                      <p:cBhvr>
                                        <p:cTn dur="1" fill="hold">
                                          <p:stCondLst>
                                            <p:cond delay="0"/>
                                          </p:stCondLst>
                                        </p:cTn>
                                        <p:tgtEl>
                                          <p:spTgt spid="310"/>
                                        </p:tgtEl>
                                        <p:attrNameLst>
                                          <p:attrName>style.visibility</p:attrName>
                                        </p:attrNameLst>
                                      </p:cBhvr>
                                      <p:to>
                                        <p:strVal val="visible"/>
                                      </p:to>
                                    </p:set>
                                    <p:animEffect filter="fade" transition="in">
                                      <p:cBhvr>
                                        <p:cTn dur="1000"/>
                                        <p:tgtEl>
                                          <p:spTgt spid="3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 name="Shape 65"/>
        <p:cNvGrpSpPr/>
        <p:nvPr/>
      </p:nvGrpSpPr>
      <p:grpSpPr>
        <a:xfrm>
          <a:off x="0" y="0"/>
          <a:ext cx="0" cy="0"/>
          <a:chOff x="0" y="0"/>
          <a:chExt cx="0" cy="0"/>
        </a:xfrm>
      </p:grpSpPr>
      <p:sp>
        <p:nvSpPr>
          <p:cNvPr id="66" name="Google Shape;66;p1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Brief (</a:t>
            </a:r>
            <a:r>
              <a:rPr lang="en"/>
              <a:t>Opinionated</a:t>
            </a:r>
            <a:r>
              <a:rPr lang="en"/>
              <a:t>) History of Computing Machinery</a:t>
            </a:r>
            <a:endParaRPr/>
          </a:p>
        </p:txBody>
      </p:sp>
      <p:sp>
        <p:nvSpPr>
          <p:cNvPr id="67" name="Google Shape;67;p1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8" name="Google Shape;68;p14"/>
          <p:cNvPicPr preferRelativeResize="0"/>
          <p:nvPr/>
        </p:nvPicPr>
        <p:blipFill>
          <a:blip r:embed="rId3">
            <a:alphaModFix/>
          </a:blip>
          <a:stretch>
            <a:fillRect/>
          </a:stretch>
        </p:blipFill>
        <p:spPr>
          <a:xfrm>
            <a:off x="4688450" y="1397300"/>
            <a:ext cx="2095500" cy="2743200"/>
          </a:xfrm>
          <a:prstGeom prst="rect">
            <a:avLst/>
          </a:prstGeom>
          <a:noFill/>
          <a:ln cap="flat" cmpd="sng" w="19050">
            <a:solidFill>
              <a:schemeClr val="dk2"/>
            </a:solidFill>
            <a:prstDash val="solid"/>
            <a:round/>
            <a:headEnd len="sm" w="sm" type="none"/>
            <a:tailEnd len="sm" w="sm" type="none"/>
          </a:ln>
        </p:spPr>
      </p:pic>
      <p:pic>
        <p:nvPicPr>
          <p:cNvPr id="69" name="Google Shape;69;p14"/>
          <p:cNvPicPr preferRelativeResize="0"/>
          <p:nvPr/>
        </p:nvPicPr>
        <p:blipFill>
          <a:blip r:embed="rId4">
            <a:alphaModFix/>
          </a:blip>
          <a:stretch>
            <a:fillRect/>
          </a:stretch>
        </p:blipFill>
        <p:spPr>
          <a:xfrm>
            <a:off x="129400" y="1457874"/>
            <a:ext cx="2095500" cy="1669401"/>
          </a:xfrm>
          <a:prstGeom prst="rect">
            <a:avLst/>
          </a:prstGeom>
          <a:noFill/>
          <a:ln cap="flat" cmpd="sng" w="19050">
            <a:solidFill>
              <a:schemeClr val="dk2"/>
            </a:solidFill>
            <a:prstDash val="solid"/>
            <a:round/>
            <a:headEnd len="sm" w="sm" type="none"/>
            <a:tailEnd len="sm" w="sm" type="none"/>
          </a:ln>
        </p:spPr>
      </p:pic>
      <p:pic>
        <p:nvPicPr>
          <p:cNvPr id="70" name="Google Shape;70;p14"/>
          <p:cNvPicPr preferRelativeResize="0"/>
          <p:nvPr/>
        </p:nvPicPr>
        <p:blipFill>
          <a:blip r:embed="rId5">
            <a:alphaModFix/>
          </a:blip>
          <a:stretch>
            <a:fillRect/>
          </a:stretch>
        </p:blipFill>
        <p:spPr>
          <a:xfrm>
            <a:off x="1496300" y="2400300"/>
            <a:ext cx="2477550" cy="1393625"/>
          </a:xfrm>
          <a:prstGeom prst="rect">
            <a:avLst/>
          </a:prstGeom>
          <a:noFill/>
          <a:ln cap="flat" cmpd="sng" w="19050">
            <a:solidFill>
              <a:schemeClr val="dk2"/>
            </a:solidFill>
            <a:prstDash val="solid"/>
            <a:round/>
            <a:headEnd len="sm" w="sm" type="none"/>
            <a:tailEnd len="sm" w="sm" type="none"/>
          </a:ln>
        </p:spPr>
      </p:pic>
      <p:sp>
        <p:nvSpPr>
          <p:cNvPr id="71" name="Google Shape;71;p14"/>
          <p:cNvSpPr txBox="1"/>
          <p:nvPr/>
        </p:nvSpPr>
        <p:spPr>
          <a:xfrm>
            <a:off x="575100" y="3876850"/>
            <a:ext cx="31701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rage"/>
                <a:ea typeface="Average"/>
                <a:cs typeface="Average"/>
                <a:sym typeface="Average"/>
              </a:rPr>
              <a:t>A Roman Abacus and an Inca Quipo;</a:t>
            </a:r>
            <a:br>
              <a:rPr lang="en">
                <a:solidFill>
                  <a:schemeClr val="dk1"/>
                </a:solidFill>
                <a:latin typeface="Average"/>
                <a:ea typeface="Average"/>
                <a:cs typeface="Average"/>
                <a:sym typeface="Average"/>
              </a:rPr>
            </a:br>
            <a:r>
              <a:rPr lang="en">
                <a:solidFill>
                  <a:schemeClr val="dk1"/>
                </a:solidFill>
                <a:latin typeface="Average"/>
                <a:ea typeface="Average"/>
                <a:cs typeface="Average"/>
                <a:sym typeface="Average"/>
              </a:rPr>
              <a:t>abacus in use since 2700 BCE</a:t>
            </a:r>
            <a:endParaRPr>
              <a:solidFill>
                <a:schemeClr val="dk1"/>
              </a:solidFill>
              <a:latin typeface="Average"/>
              <a:ea typeface="Average"/>
              <a:cs typeface="Average"/>
              <a:sym typeface="Average"/>
            </a:endParaRPr>
          </a:p>
        </p:txBody>
      </p:sp>
      <p:pic>
        <p:nvPicPr>
          <p:cNvPr id="72" name="Google Shape;72;p14"/>
          <p:cNvPicPr preferRelativeResize="0"/>
          <p:nvPr/>
        </p:nvPicPr>
        <p:blipFill>
          <a:blip r:embed="rId6">
            <a:alphaModFix/>
          </a:blip>
          <a:stretch>
            <a:fillRect/>
          </a:stretch>
        </p:blipFill>
        <p:spPr>
          <a:xfrm>
            <a:off x="6707750" y="1698913"/>
            <a:ext cx="2131450" cy="2139976"/>
          </a:xfrm>
          <a:prstGeom prst="rect">
            <a:avLst/>
          </a:prstGeom>
          <a:noFill/>
          <a:ln cap="flat" cmpd="sng" w="19050">
            <a:solidFill>
              <a:schemeClr val="dk2"/>
            </a:solidFill>
            <a:prstDash val="solid"/>
            <a:round/>
            <a:headEnd len="sm" w="sm" type="none"/>
            <a:tailEnd len="sm" w="sm" type="none"/>
          </a:ln>
        </p:spPr>
      </p:pic>
      <p:sp>
        <p:nvSpPr>
          <p:cNvPr id="73" name="Google Shape;73;p14"/>
          <p:cNvSpPr txBox="1"/>
          <p:nvPr/>
        </p:nvSpPr>
        <p:spPr>
          <a:xfrm>
            <a:off x="5223300" y="4257850"/>
            <a:ext cx="31701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rage"/>
                <a:ea typeface="Average"/>
                <a:cs typeface="Average"/>
                <a:sym typeface="Average"/>
              </a:rPr>
              <a:t>Babbage’s Analytical Engine,</a:t>
            </a:r>
            <a:r>
              <a:rPr lang="en">
                <a:solidFill>
                  <a:schemeClr val="dk1"/>
                </a:solidFill>
                <a:latin typeface="Average"/>
                <a:ea typeface="Average"/>
                <a:cs typeface="Average"/>
                <a:sym typeface="Average"/>
              </a:rPr>
              <a:t> late 1800s</a:t>
            </a:r>
            <a:endParaRPr>
              <a:solidFill>
                <a:schemeClr val="dk1"/>
              </a:solidFill>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9"/>
                                        </p:tgtEl>
                                        <p:attrNameLst>
                                          <p:attrName>style.visibility</p:attrName>
                                        </p:attrNameLst>
                                      </p:cBhvr>
                                      <p:to>
                                        <p:strVal val="visible"/>
                                      </p:to>
                                    </p:set>
                                    <p:animEffect filter="fade" transition="in">
                                      <p:cBhvr>
                                        <p:cTn dur="1000"/>
                                        <p:tgtEl>
                                          <p:spTgt spid="69"/>
                                        </p:tgtEl>
                                      </p:cBhvr>
                                    </p:animEffect>
                                  </p:childTnLst>
                                </p:cTn>
                              </p:par>
                              <p:par>
                                <p:cTn fill="hold" nodeType="withEffect" presetClass="entr" presetID="10" presetSubtype="0">
                                  <p:stCondLst>
                                    <p:cond delay="0"/>
                                  </p:stCondLst>
                                  <p:childTnLst>
                                    <p:set>
                                      <p:cBhvr>
                                        <p:cTn dur="1" fill="hold">
                                          <p:stCondLst>
                                            <p:cond delay="0"/>
                                          </p:stCondLst>
                                        </p:cTn>
                                        <p:tgtEl>
                                          <p:spTgt spid="70"/>
                                        </p:tgtEl>
                                        <p:attrNameLst>
                                          <p:attrName>style.visibility</p:attrName>
                                        </p:attrNameLst>
                                      </p:cBhvr>
                                      <p:to>
                                        <p:strVal val="visible"/>
                                      </p:to>
                                    </p:set>
                                    <p:animEffect filter="fade" transition="in">
                                      <p:cBhvr>
                                        <p:cTn dur="1000"/>
                                        <p:tgtEl>
                                          <p:spTgt spid="70"/>
                                        </p:tgtEl>
                                      </p:cBhvr>
                                    </p:animEffect>
                                  </p:childTnLst>
                                </p:cTn>
                              </p:par>
                              <p:par>
                                <p:cTn fill="hold" nodeType="withEffect" presetClass="entr" presetID="10" presetSubtype="0">
                                  <p:stCondLst>
                                    <p:cond delay="0"/>
                                  </p:stCondLst>
                                  <p:childTnLst>
                                    <p:set>
                                      <p:cBhvr>
                                        <p:cTn dur="1" fill="hold">
                                          <p:stCondLst>
                                            <p:cond delay="0"/>
                                          </p:stCondLst>
                                        </p:cTn>
                                        <p:tgtEl>
                                          <p:spTgt spid="71"/>
                                        </p:tgtEl>
                                        <p:attrNameLst>
                                          <p:attrName>style.visibility</p:attrName>
                                        </p:attrNameLst>
                                      </p:cBhvr>
                                      <p:to>
                                        <p:strVal val="visible"/>
                                      </p:to>
                                    </p:set>
                                    <p:animEffect filter="fade" transition="in">
                                      <p:cBhvr>
                                        <p:cTn dur="1000"/>
                                        <p:tgtEl>
                                          <p:spTgt spid="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8"/>
                                        </p:tgtEl>
                                        <p:attrNameLst>
                                          <p:attrName>style.visibility</p:attrName>
                                        </p:attrNameLst>
                                      </p:cBhvr>
                                      <p:to>
                                        <p:strVal val="visible"/>
                                      </p:to>
                                    </p:set>
                                    <p:animEffect filter="fade" transition="in">
                                      <p:cBhvr>
                                        <p:cTn dur="1000"/>
                                        <p:tgtEl>
                                          <p:spTgt spid="68"/>
                                        </p:tgtEl>
                                      </p:cBhvr>
                                    </p:animEffect>
                                  </p:childTnLst>
                                </p:cTn>
                              </p:par>
                              <p:par>
                                <p:cTn fill="hold" nodeType="withEffect" presetClass="entr" presetID="10" presetSubtype="0">
                                  <p:stCondLst>
                                    <p:cond delay="0"/>
                                  </p:stCondLst>
                                  <p:childTnLst>
                                    <p:set>
                                      <p:cBhvr>
                                        <p:cTn dur="1" fill="hold">
                                          <p:stCondLst>
                                            <p:cond delay="0"/>
                                          </p:stCondLst>
                                        </p:cTn>
                                        <p:tgtEl>
                                          <p:spTgt spid="72"/>
                                        </p:tgtEl>
                                        <p:attrNameLst>
                                          <p:attrName>style.visibility</p:attrName>
                                        </p:attrNameLst>
                                      </p:cBhvr>
                                      <p:to>
                                        <p:strVal val="visible"/>
                                      </p:to>
                                    </p:set>
                                    <p:animEffect filter="fade" transition="in">
                                      <p:cBhvr>
                                        <p:cTn dur="1000"/>
                                        <p:tgtEl>
                                          <p:spTgt spid="72"/>
                                        </p:tgtEl>
                                      </p:cBhvr>
                                    </p:animEffect>
                                  </p:childTnLst>
                                </p:cTn>
                              </p:par>
                              <p:par>
                                <p:cTn fill="hold" nodeType="withEffect" presetClass="entr" presetID="10" presetSubtype="0">
                                  <p:stCondLst>
                                    <p:cond delay="0"/>
                                  </p:stCondLst>
                                  <p:childTnLst>
                                    <p:set>
                                      <p:cBhvr>
                                        <p:cTn dur="1" fill="hold">
                                          <p:stCondLst>
                                            <p:cond delay="0"/>
                                          </p:stCondLst>
                                        </p:cTn>
                                        <p:tgtEl>
                                          <p:spTgt spid="73"/>
                                        </p:tgtEl>
                                        <p:attrNameLst>
                                          <p:attrName>style.visibility</p:attrName>
                                        </p:attrNameLst>
                                      </p:cBhvr>
                                      <p:to>
                                        <p:strVal val="visible"/>
                                      </p:to>
                                    </p:set>
                                    <p:animEffect filter="fade" transition="in">
                                      <p:cBhvr>
                                        <p:cTn dur="1000"/>
                                        <p:tgtEl>
                                          <p:spTgt spid="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17" name="Shape 317"/>
        <p:cNvGrpSpPr/>
        <p:nvPr/>
      </p:nvGrpSpPr>
      <p:grpSpPr>
        <a:xfrm>
          <a:off x="0" y="0"/>
          <a:ext cx="0" cy="0"/>
          <a:chOff x="0" y="0"/>
          <a:chExt cx="0" cy="0"/>
        </a:xfrm>
      </p:grpSpPr>
      <p:sp>
        <p:nvSpPr>
          <p:cNvPr id="318" name="Google Shape;318;p32"/>
          <p:cNvSpPr/>
          <p:nvPr/>
        </p:nvSpPr>
        <p:spPr>
          <a:xfrm>
            <a:off x="1984750" y="2316050"/>
            <a:ext cx="7096200" cy="1849800"/>
          </a:xfrm>
          <a:prstGeom prst="roundRect">
            <a:avLst>
              <a:gd fmla="val 16667" name="adj"/>
            </a:avLst>
          </a:prstGeom>
          <a:solidFill>
            <a:srgbClr val="93C47D">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2"/>
          <p:cNvSpPr/>
          <p:nvPr/>
        </p:nvSpPr>
        <p:spPr>
          <a:xfrm>
            <a:off x="4264129" y="4176518"/>
            <a:ext cx="2619900" cy="966900"/>
          </a:xfrm>
          <a:prstGeom prst="roundRect">
            <a:avLst>
              <a:gd fmla="val 16667" name="adj"/>
            </a:avLst>
          </a:prstGeom>
          <a:solidFill>
            <a:srgbClr val="E06666">
              <a:alpha val="50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Compare the Result to Prediction</a:t>
            </a:r>
            <a:endParaRPr/>
          </a:p>
        </p:txBody>
      </p:sp>
      <p:sp>
        <p:nvSpPr>
          <p:cNvPr id="321" name="Google Shape;321;p32"/>
          <p:cNvSpPr txBox="1"/>
          <p:nvPr>
            <p:ph idx="1" type="body"/>
          </p:nvPr>
        </p:nvSpPr>
        <p:spPr>
          <a:xfrm>
            <a:off x="311700" y="1000075"/>
            <a:ext cx="8520600" cy="1305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Fundamentally, you can not </a:t>
            </a:r>
            <a:r>
              <a:rPr i="1" lang="en" u="sng"/>
              <a:t>exactly</a:t>
            </a:r>
            <a:r>
              <a:rPr lang="en"/>
              <a:t> measure a quantum state.</a:t>
            </a:r>
            <a:br>
              <a:rPr lang="en"/>
            </a:br>
            <a:r>
              <a:rPr lang="en"/>
              <a:t>You can </a:t>
            </a:r>
            <a:r>
              <a:rPr i="1" lang="en" u="sng"/>
              <a:t>estimate</a:t>
            </a:r>
            <a:r>
              <a:rPr lang="en"/>
              <a:t> its population in a given basis</a:t>
            </a:r>
            <a:br>
              <a:rPr lang="en"/>
            </a:br>
            <a:r>
              <a:rPr lang="en"/>
              <a:t>with </a:t>
            </a:r>
            <a:r>
              <a:rPr i="1" lang="en" u="sng"/>
              <a:t>repeated</a:t>
            </a:r>
            <a:r>
              <a:rPr lang="en"/>
              <a:t> projective measurements.</a:t>
            </a:r>
            <a:br>
              <a:rPr lang="en"/>
            </a:br>
            <a:r>
              <a:rPr lang="en" sz="1200"/>
              <a:t>(or a bit more generally—and more expensively—do tomography on the state)</a:t>
            </a:r>
            <a:endParaRPr sz="1200"/>
          </a:p>
        </p:txBody>
      </p:sp>
      <p:sp>
        <p:nvSpPr>
          <p:cNvPr id="322" name="Google Shape;322;p3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23" name="Google Shape;323;p32"/>
          <p:cNvPicPr preferRelativeResize="0"/>
          <p:nvPr/>
        </p:nvPicPr>
        <p:blipFill>
          <a:blip r:embed="rId3">
            <a:alphaModFix/>
          </a:blip>
          <a:stretch>
            <a:fillRect/>
          </a:stretch>
        </p:blipFill>
        <p:spPr>
          <a:xfrm>
            <a:off x="277573" y="2948107"/>
            <a:ext cx="558622" cy="859918"/>
          </a:xfrm>
          <a:prstGeom prst="rect">
            <a:avLst/>
          </a:prstGeom>
          <a:noFill/>
          <a:ln>
            <a:noFill/>
          </a:ln>
        </p:spPr>
      </p:pic>
      <p:pic>
        <p:nvPicPr>
          <p:cNvPr id="324" name="Google Shape;324;p32"/>
          <p:cNvPicPr preferRelativeResize="0"/>
          <p:nvPr/>
        </p:nvPicPr>
        <p:blipFill>
          <a:blip r:embed="rId4">
            <a:alphaModFix/>
          </a:blip>
          <a:stretch>
            <a:fillRect/>
          </a:stretch>
        </p:blipFill>
        <p:spPr>
          <a:xfrm>
            <a:off x="2099342" y="2948107"/>
            <a:ext cx="1480635" cy="859917"/>
          </a:xfrm>
          <a:prstGeom prst="rect">
            <a:avLst/>
          </a:prstGeom>
          <a:noFill/>
          <a:ln>
            <a:noFill/>
          </a:ln>
        </p:spPr>
      </p:pic>
      <p:pic>
        <p:nvPicPr>
          <p:cNvPr id="325" name="Google Shape;325;p32"/>
          <p:cNvPicPr preferRelativeResize="0"/>
          <p:nvPr/>
        </p:nvPicPr>
        <p:blipFill>
          <a:blip r:embed="rId5">
            <a:alphaModFix/>
          </a:blip>
          <a:stretch>
            <a:fillRect/>
          </a:stretch>
        </p:blipFill>
        <p:spPr>
          <a:xfrm>
            <a:off x="4908561" y="2948107"/>
            <a:ext cx="914106" cy="859918"/>
          </a:xfrm>
          <a:prstGeom prst="rect">
            <a:avLst/>
          </a:prstGeom>
          <a:noFill/>
          <a:ln>
            <a:noFill/>
          </a:ln>
        </p:spPr>
      </p:pic>
      <p:pic>
        <p:nvPicPr>
          <p:cNvPr id="326" name="Google Shape;326;p32"/>
          <p:cNvPicPr preferRelativeResize="0"/>
          <p:nvPr/>
        </p:nvPicPr>
        <p:blipFill>
          <a:blip r:embed="rId6">
            <a:alphaModFix/>
          </a:blip>
          <a:stretch>
            <a:fillRect/>
          </a:stretch>
        </p:blipFill>
        <p:spPr>
          <a:xfrm>
            <a:off x="7168145" y="2948107"/>
            <a:ext cx="1015646" cy="859918"/>
          </a:xfrm>
          <a:prstGeom prst="rect">
            <a:avLst/>
          </a:prstGeom>
          <a:noFill/>
          <a:ln>
            <a:noFill/>
          </a:ln>
        </p:spPr>
      </p:pic>
      <p:pic>
        <p:nvPicPr>
          <p:cNvPr id="327" name="Google Shape;327;p32"/>
          <p:cNvPicPr preferRelativeResize="0"/>
          <p:nvPr/>
        </p:nvPicPr>
        <p:blipFill>
          <a:blip r:embed="rId7">
            <a:alphaModFix/>
          </a:blip>
          <a:stretch>
            <a:fillRect/>
          </a:stretch>
        </p:blipFill>
        <p:spPr>
          <a:xfrm>
            <a:off x="301785" y="2540490"/>
            <a:ext cx="510195" cy="194549"/>
          </a:xfrm>
          <a:prstGeom prst="rect">
            <a:avLst/>
          </a:prstGeom>
          <a:noFill/>
          <a:ln>
            <a:noFill/>
          </a:ln>
        </p:spPr>
      </p:pic>
      <p:pic>
        <p:nvPicPr>
          <p:cNvPr id="328" name="Google Shape;328;p32"/>
          <p:cNvPicPr preferRelativeResize="0"/>
          <p:nvPr/>
        </p:nvPicPr>
        <p:blipFill>
          <a:blip r:embed="rId8">
            <a:alphaModFix/>
          </a:blip>
          <a:stretch>
            <a:fillRect/>
          </a:stretch>
        </p:blipFill>
        <p:spPr>
          <a:xfrm>
            <a:off x="2400275" y="2540492"/>
            <a:ext cx="878764" cy="194549"/>
          </a:xfrm>
          <a:prstGeom prst="rect">
            <a:avLst/>
          </a:prstGeom>
          <a:noFill/>
          <a:ln>
            <a:noFill/>
          </a:ln>
        </p:spPr>
      </p:pic>
      <p:pic>
        <p:nvPicPr>
          <p:cNvPr id="329" name="Google Shape;329;p32"/>
          <p:cNvPicPr preferRelativeResize="0"/>
          <p:nvPr/>
        </p:nvPicPr>
        <p:blipFill>
          <a:blip r:embed="rId9">
            <a:alphaModFix/>
          </a:blip>
          <a:stretch>
            <a:fillRect/>
          </a:stretch>
        </p:blipFill>
        <p:spPr>
          <a:xfrm>
            <a:off x="4673337" y="2352175"/>
            <a:ext cx="1384576" cy="558808"/>
          </a:xfrm>
          <a:prstGeom prst="rect">
            <a:avLst/>
          </a:prstGeom>
          <a:noFill/>
          <a:ln>
            <a:noFill/>
          </a:ln>
        </p:spPr>
      </p:pic>
      <p:pic>
        <p:nvPicPr>
          <p:cNvPr id="330" name="Google Shape;330;p32"/>
          <p:cNvPicPr preferRelativeResize="0"/>
          <p:nvPr/>
        </p:nvPicPr>
        <p:blipFill>
          <a:blip r:embed="rId10">
            <a:alphaModFix/>
          </a:blip>
          <a:stretch>
            <a:fillRect/>
          </a:stretch>
        </p:blipFill>
        <p:spPr>
          <a:xfrm>
            <a:off x="6796784" y="2433209"/>
            <a:ext cx="2206115" cy="382927"/>
          </a:xfrm>
          <a:prstGeom prst="rect">
            <a:avLst/>
          </a:prstGeom>
          <a:noFill/>
          <a:ln>
            <a:noFill/>
          </a:ln>
        </p:spPr>
      </p:pic>
      <p:sp>
        <p:nvSpPr>
          <p:cNvPr id="331" name="Google Shape;331;p32"/>
          <p:cNvSpPr/>
          <p:nvPr/>
        </p:nvSpPr>
        <p:spPr>
          <a:xfrm>
            <a:off x="1225575" y="3049150"/>
            <a:ext cx="480000" cy="267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2" name="Google Shape;332;p32"/>
          <p:cNvSpPr/>
          <p:nvPr/>
        </p:nvSpPr>
        <p:spPr>
          <a:xfrm>
            <a:off x="4004263" y="3049150"/>
            <a:ext cx="480000" cy="267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3" name="Google Shape;333;p32"/>
          <p:cNvSpPr/>
          <p:nvPr/>
        </p:nvSpPr>
        <p:spPr>
          <a:xfrm>
            <a:off x="6255400" y="3049150"/>
            <a:ext cx="480000" cy="2673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4" name="Google Shape;334;p32"/>
          <p:cNvSpPr txBox="1"/>
          <p:nvPr>
            <p:ph idx="1" type="body"/>
          </p:nvPr>
        </p:nvSpPr>
        <p:spPr>
          <a:xfrm>
            <a:off x="1038725" y="3262450"/>
            <a:ext cx="8538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t>run control drive</a:t>
            </a:r>
            <a:endParaRPr sz="1200"/>
          </a:p>
        </p:txBody>
      </p:sp>
      <p:sp>
        <p:nvSpPr>
          <p:cNvPr id="335" name="Google Shape;335;p32"/>
          <p:cNvSpPr txBox="1"/>
          <p:nvPr>
            <p:ph idx="1" type="body"/>
          </p:nvPr>
        </p:nvSpPr>
        <p:spPr>
          <a:xfrm>
            <a:off x="3676725" y="3262450"/>
            <a:ext cx="10641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t>phases are lost in projective measurement</a:t>
            </a:r>
            <a:endParaRPr sz="1200"/>
          </a:p>
        </p:txBody>
      </p:sp>
      <p:sp>
        <p:nvSpPr>
          <p:cNvPr id="336" name="Google Shape;336;p32"/>
          <p:cNvSpPr txBox="1"/>
          <p:nvPr>
            <p:ph idx="1" type="body"/>
          </p:nvPr>
        </p:nvSpPr>
        <p:spPr>
          <a:xfrm>
            <a:off x="5885127" y="3316450"/>
            <a:ext cx="1220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t>sample from this distribution</a:t>
            </a:r>
            <a:endParaRPr sz="1200"/>
          </a:p>
        </p:txBody>
      </p:sp>
      <p:sp>
        <p:nvSpPr>
          <p:cNvPr id="337" name="Google Shape;337;p32"/>
          <p:cNvSpPr txBox="1"/>
          <p:nvPr>
            <p:ph idx="1" type="body"/>
          </p:nvPr>
        </p:nvSpPr>
        <p:spPr>
          <a:xfrm>
            <a:off x="5885125" y="3773650"/>
            <a:ext cx="274500" cy="33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t>0</a:t>
            </a:r>
            <a:endParaRPr sz="1200"/>
          </a:p>
        </p:txBody>
      </p:sp>
      <p:sp>
        <p:nvSpPr>
          <p:cNvPr id="338" name="Google Shape;338;p32"/>
          <p:cNvSpPr txBox="1"/>
          <p:nvPr>
            <p:ph idx="1" type="body"/>
          </p:nvPr>
        </p:nvSpPr>
        <p:spPr>
          <a:xfrm>
            <a:off x="6189925" y="3773650"/>
            <a:ext cx="274500" cy="33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t>1</a:t>
            </a:r>
            <a:endParaRPr sz="1200"/>
          </a:p>
        </p:txBody>
      </p:sp>
      <p:sp>
        <p:nvSpPr>
          <p:cNvPr id="339" name="Google Shape;339;p32"/>
          <p:cNvSpPr txBox="1"/>
          <p:nvPr>
            <p:ph idx="1" type="body"/>
          </p:nvPr>
        </p:nvSpPr>
        <p:spPr>
          <a:xfrm>
            <a:off x="6494725" y="3773650"/>
            <a:ext cx="274500" cy="33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t>0</a:t>
            </a:r>
            <a:endParaRPr sz="1200"/>
          </a:p>
        </p:txBody>
      </p:sp>
      <p:sp>
        <p:nvSpPr>
          <p:cNvPr id="340" name="Google Shape;340;p32"/>
          <p:cNvSpPr txBox="1"/>
          <p:nvPr>
            <p:ph idx="1" type="body"/>
          </p:nvPr>
        </p:nvSpPr>
        <p:spPr>
          <a:xfrm>
            <a:off x="6799525" y="3773650"/>
            <a:ext cx="274500" cy="339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200"/>
              <a:t>0</a:t>
            </a:r>
            <a:endParaRPr sz="1200"/>
          </a:p>
        </p:txBody>
      </p:sp>
      <p:pic>
        <p:nvPicPr>
          <p:cNvPr id="341" name="Google Shape;341;p32"/>
          <p:cNvPicPr preferRelativeResize="0"/>
          <p:nvPr/>
        </p:nvPicPr>
        <p:blipFill>
          <a:blip r:embed="rId11">
            <a:alphaModFix/>
          </a:blip>
          <a:stretch>
            <a:fillRect/>
          </a:stretch>
        </p:blipFill>
        <p:spPr>
          <a:xfrm>
            <a:off x="8246125" y="3132210"/>
            <a:ext cx="461873" cy="339300"/>
          </a:xfrm>
          <a:prstGeom prst="rect">
            <a:avLst/>
          </a:prstGeom>
          <a:noFill/>
          <a:ln>
            <a:noFill/>
          </a:ln>
        </p:spPr>
      </p:pic>
      <p:pic>
        <p:nvPicPr>
          <p:cNvPr id="342" name="Google Shape;342;p32"/>
          <p:cNvPicPr preferRelativeResize="0"/>
          <p:nvPr/>
        </p:nvPicPr>
        <p:blipFill>
          <a:blip r:embed="rId12">
            <a:alphaModFix/>
          </a:blip>
          <a:stretch>
            <a:fillRect/>
          </a:stretch>
        </p:blipFill>
        <p:spPr>
          <a:xfrm>
            <a:off x="4375048" y="4329550"/>
            <a:ext cx="2421726" cy="691075"/>
          </a:xfrm>
          <a:prstGeom prst="rect">
            <a:avLst/>
          </a:prstGeom>
          <a:noFill/>
          <a:ln>
            <a:noFill/>
          </a:ln>
        </p:spPr>
      </p:pic>
      <p:sp>
        <p:nvSpPr>
          <p:cNvPr id="343" name="Google Shape;343;p32"/>
          <p:cNvSpPr txBox="1"/>
          <p:nvPr>
            <p:ph idx="1" type="body"/>
          </p:nvPr>
        </p:nvSpPr>
        <p:spPr>
          <a:xfrm>
            <a:off x="1979200" y="4073468"/>
            <a:ext cx="2329800" cy="7752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Finally, compare the </a:t>
            </a:r>
            <a:r>
              <a:rPr lang="en">
                <a:solidFill>
                  <a:srgbClr val="93C47D"/>
                </a:solidFill>
              </a:rPr>
              <a:t>estimate of the truth</a:t>
            </a:r>
            <a:r>
              <a:rPr lang="en"/>
              <a:t> to the </a:t>
            </a:r>
            <a:r>
              <a:rPr lang="en">
                <a:solidFill>
                  <a:srgbClr val="E06666"/>
                </a:solidFill>
              </a:rPr>
              <a:t>prediction</a:t>
            </a:r>
            <a:r>
              <a:rPr lang="en"/>
              <a:t>:</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3"/>
                                        </p:tgtEl>
                                        <p:attrNameLst>
                                          <p:attrName>style.visibility</p:attrName>
                                        </p:attrNameLst>
                                      </p:cBhvr>
                                      <p:to>
                                        <p:strVal val="visible"/>
                                      </p:to>
                                    </p:set>
                                    <p:animEffect filter="fade" transition="in">
                                      <p:cBhvr>
                                        <p:cTn dur="1000"/>
                                        <p:tgtEl>
                                          <p:spTgt spid="323"/>
                                        </p:tgtEl>
                                      </p:cBhvr>
                                    </p:animEffect>
                                  </p:childTnLst>
                                </p:cTn>
                              </p:par>
                              <p:par>
                                <p:cTn fill="hold" nodeType="with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4"/>
                                        </p:tgtEl>
                                        <p:attrNameLst>
                                          <p:attrName>style.visibility</p:attrName>
                                        </p:attrNameLst>
                                      </p:cBhvr>
                                      <p:to>
                                        <p:strVal val="visible"/>
                                      </p:to>
                                    </p:set>
                                    <p:animEffect filter="fade" transition="in">
                                      <p:cBhvr>
                                        <p:cTn dur="1000"/>
                                        <p:tgtEl>
                                          <p:spTgt spid="324"/>
                                        </p:tgtEl>
                                      </p:cBhvr>
                                    </p:animEffect>
                                  </p:childTnLst>
                                </p:cTn>
                              </p:par>
                              <p:par>
                                <p:cTn fill="hold" nodeType="with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10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31"/>
                                        </p:tgtEl>
                                        <p:attrNameLst>
                                          <p:attrName>style.visibility</p:attrName>
                                        </p:attrNameLst>
                                      </p:cBhvr>
                                      <p:to>
                                        <p:strVal val="visible"/>
                                      </p:to>
                                    </p:set>
                                    <p:animEffect filter="fade" transition="in">
                                      <p:cBhvr>
                                        <p:cTn dur="1000"/>
                                        <p:tgtEl>
                                          <p:spTgt spid="331"/>
                                        </p:tgtEl>
                                      </p:cBhvr>
                                    </p:animEffect>
                                  </p:childTnLst>
                                </p:cTn>
                              </p:par>
                              <p:par>
                                <p:cTn fill="hold" nodeType="withEffect" presetClass="entr" presetID="10" presetSubtype="0">
                                  <p:stCondLst>
                                    <p:cond delay="0"/>
                                  </p:stCondLst>
                                  <p:childTnLst>
                                    <p:set>
                                      <p:cBhvr>
                                        <p:cTn dur="1" fill="hold">
                                          <p:stCondLst>
                                            <p:cond delay="0"/>
                                          </p:stCondLst>
                                        </p:cTn>
                                        <p:tgtEl>
                                          <p:spTgt spid="334"/>
                                        </p:tgtEl>
                                        <p:attrNameLst>
                                          <p:attrName>style.visibility</p:attrName>
                                        </p:attrNameLst>
                                      </p:cBhvr>
                                      <p:to>
                                        <p:strVal val="visible"/>
                                      </p:to>
                                    </p:set>
                                    <p:animEffect filter="fade" transition="in">
                                      <p:cBhvr>
                                        <p:cTn dur="1000"/>
                                        <p:tgtEl>
                                          <p:spTgt spid="3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5"/>
                                        </p:tgtEl>
                                        <p:attrNameLst>
                                          <p:attrName>style.visibility</p:attrName>
                                        </p:attrNameLst>
                                      </p:cBhvr>
                                      <p:to>
                                        <p:strVal val="visible"/>
                                      </p:to>
                                    </p:set>
                                    <p:animEffect filter="fade" transition="in">
                                      <p:cBhvr>
                                        <p:cTn dur="1000"/>
                                        <p:tgtEl>
                                          <p:spTgt spid="325"/>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1000"/>
                                        <p:tgtEl>
                                          <p:spTgt spid="329"/>
                                        </p:tgtEl>
                                      </p:cBhvr>
                                    </p:animEffect>
                                  </p:childTnLst>
                                </p:cTn>
                              </p:par>
                              <p:par>
                                <p:cTn fill="hold" nodeType="withEffect" presetClass="entr" presetID="10" presetSubtype="0">
                                  <p:stCondLst>
                                    <p:cond delay="0"/>
                                  </p:stCondLst>
                                  <p:childTnLst>
                                    <p:set>
                                      <p:cBhvr>
                                        <p:cTn dur="1" fill="hold">
                                          <p:stCondLst>
                                            <p:cond delay="0"/>
                                          </p:stCondLst>
                                        </p:cTn>
                                        <p:tgtEl>
                                          <p:spTgt spid="332"/>
                                        </p:tgtEl>
                                        <p:attrNameLst>
                                          <p:attrName>style.visibility</p:attrName>
                                        </p:attrNameLst>
                                      </p:cBhvr>
                                      <p:to>
                                        <p:strVal val="visible"/>
                                      </p:to>
                                    </p:set>
                                    <p:animEffect filter="fade" transition="in">
                                      <p:cBhvr>
                                        <p:cTn dur="1000"/>
                                        <p:tgtEl>
                                          <p:spTgt spid="332"/>
                                        </p:tgtEl>
                                      </p:cBhvr>
                                    </p:animEffect>
                                  </p:childTnLst>
                                </p:cTn>
                              </p:par>
                              <p:par>
                                <p:cTn fill="hold" nodeType="withEffect" presetClass="entr" presetID="10" presetSubtype="0">
                                  <p:stCondLst>
                                    <p:cond delay="0"/>
                                  </p:stCondLst>
                                  <p:childTnLst>
                                    <p:set>
                                      <p:cBhvr>
                                        <p:cTn dur="1" fill="hold">
                                          <p:stCondLst>
                                            <p:cond delay="0"/>
                                          </p:stCondLst>
                                        </p:cTn>
                                        <p:tgtEl>
                                          <p:spTgt spid="335"/>
                                        </p:tgtEl>
                                        <p:attrNameLst>
                                          <p:attrName>style.visibility</p:attrName>
                                        </p:attrNameLst>
                                      </p:cBhvr>
                                      <p:to>
                                        <p:strVal val="visible"/>
                                      </p:to>
                                    </p:set>
                                    <p:animEffect filter="fade" transition="in">
                                      <p:cBhvr>
                                        <p:cTn dur="1000"/>
                                        <p:tgtEl>
                                          <p:spTgt spid="3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3"/>
                                        </p:tgtEl>
                                        <p:attrNameLst>
                                          <p:attrName>style.visibility</p:attrName>
                                        </p:attrNameLst>
                                      </p:cBhvr>
                                      <p:to>
                                        <p:strVal val="visible"/>
                                      </p:to>
                                    </p:set>
                                    <p:animEffect filter="fade" transition="in">
                                      <p:cBhvr>
                                        <p:cTn dur="1000"/>
                                        <p:tgtEl>
                                          <p:spTgt spid="333"/>
                                        </p:tgtEl>
                                      </p:cBhvr>
                                    </p:animEffect>
                                  </p:childTnLst>
                                </p:cTn>
                              </p:par>
                              <p:par>
                                <p:cTn fill="hold" nodeType="withEffect" presetClass="entr" presetID="10" presetSubtype="0">
                                  <p:stCondLst>
                                    <p:cond delay="0"/>
                                  </p:stCondLst>
                                  <p:childTnLst>
                                    <p:set>
                                      <p:cBhvr>
                                        <p:cTn dur="1" fill="hold">
                                          <p:stCondLst>
                                            <p:cond delay="0"/>
                                          </p:stCondLst>
                                        </p:cTn>
                                        <p:tgtEl>
                                          <p:spTgt spid="336"/>
                                        </p:tgtEl>
                                        <p:attrNameLst>
                                          <p:attrName>style.visibility</p:attrName>
                                        </p:attrNameLst>
                                      </p:cBhvr>
                                      <p:to>
                                        <p:strVal val="visible"/>
                                      </p:to>
                                    </p:set>
                                    <p:animEffect filter="fade" transition="in">
                                      <p:cBhvr>
                                        <p:cTn dur="1000"/>
                                        <p:tgtEl>
                                          <p:spTgt spid="3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7"/>
                                        </p:tgtEl>
                                        <p:attrNameLst>
                                          <p:attrName>style.visibility</p:attrName>
                                        </p:attrNameLst>
                                      </p:cBhvr>
                                      <p:to>
                                        <p:strVal val="visible"/>
                                      </p:to>
                                    </p:set>
                                    <p:animEffect filter="fade" transition="in">
                                      <p:cBhvr>
                                        <p:cTn dur="1000"/>
                                        <p:tgtEl>
                                          <p:spTgt spid="33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8"/>
                                        </p:tgtEl>
                                        <p:attrNameLst>
                                          <p:attrName>style.visibility</p:attrName>
                                        </p:attrNameLst>
                                      </p:cBhvr>
                                      <p:to>
                                        <p:strVal val="visible"/>
                                      </p:to>
                                    </p:set>
                                    <p:animEffect filter="fade" transition="in">
                                      <p:cBhvr>
                                        <p:cTn dur="1000"/>
                                        <p:tgtEl>
                                          <p:spTgt spid="3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9"/>
                                        </p:tgtEl>
                                        <p:attrNameLst>
                                          <p:attrName>style.visibility</p:attrName>
                                        </p:attrNameLst>
                                      </p:cBhvr>
                                      <p:to>
                                        <p:strVal val="visible"/>
                                      </p:to>
                                    </p:set>
                                    <p:animEffect filter="fade" transition="in">
                                      <p:cBhvr>
                                        <p:cTn dur="1000"/>
                                        <p:tgtEl>
                                          <p:spTgt spid="3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0"/>
                                        </p:tgtEl>
                                        <p:attrNameLst>
                                          <p:attrName>style.visibility</p:attrName>
                                        </p:attrNameLst>
                                      </p:cBhvr>
                                      <p:to>
                                        <p:strVal val="visible"/>
                                      </p:to>
                                    </p:set>
                                    <p:animEffect filter="fade" transition="in">
                                      <p:cBhvr>
                                        <p:cTn dur="1000"/>
                                        <p:tgtEl>
                                          <p:spTgt spid="34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6"/>
                                        </p:tgtEl>
                                        <p:attrNameLst>
                                          <p:attrName>style.visibility</p:attrName>
                                        </p:attrNameLst>
                                      </p:cBhvr>
                                      <p:to>
                                        <p:strVal val="visible"/>
                                      </p:to>
                                    </p:set>
                                    <p:animEffect filter="fade" transition="in">
                                      <p:cBhvr>
                                        <p:cTn dur="1000"/>
                                        <p:tgtEl>
                                          <p:spTgt spid="326"/>
                                        </p:tgtEl>
                                      </p:cBhvr>
                                    </p:animEffect>
                                  </p:childTnLst>
                                </p:cTn>
                              </p:par>
                              <p:par>
                                <p:cTn fill="hold" nodeType="with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1000"/>
                                        <p:tgtEl>
                                          <p:spTgt spid="33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1"/>
                                        </p:tgtEl>
                                        <p:attrNameLst>
                                          <p:attrName>style.visibility</p:attrName>
                                        </p:attrNameLst>
                                      </p:cBhvr>
                                      <p:to>
                                        <p:strVal val="visible"/>
                                      </p:to>
                                    </p:set>
                                    <p:animEffect filter="fade" transition="in">
                                      <p:cBhvr>
                                        <p:cTn dur="1000"/>
                                        <p:tgtEl>
                                          <p:spTgt spid="34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2"/>
                                        </p:tgtEl>
                                        <p:attrNameLst>
                                          <p:attrName>style.visibility</p:attrName>
                                        </p:attrNameLst>
                                      </p:cBhvr>
                                      <p:to>
                                        <p:strVal val="visible"/>
                                      </p:to>
                                    </p:set>
                                    <p:animEffect filter="fade" transition="in">
                                      <p:cBhvr>
                                        <p:cTn dur="1000"/>
                                        <p:tgtEl>
                                          <p:spTgt spid="342"/>
                                        </p:tgtEl>
                                      </p:cBhvr>
                                    </p:animEffect>
                                  </p:childTnLst>
                                </p:cTn>
                              </p:par>
                              <p:par>
                                <p:cTn fill="hold" nodeType="withEffect" presetClass="entr" presetID="10" presetSubtype="0">
                                  <p:stCondLst>
                                    <p:cond delay="0"/>
                                  </p:stCondLst>
                                  <p:childTnLst>
                                    <p:set>
                                      <p:cBhvr>
                                        <p:cTn dur="1" fill="hold">
                                          <p:stCondLst>
                                            <p:cond delay="0"/>
                                          </p:stCondLst>
                                        </p:cTn>
                                        <p:tgtEl>
                                          <p:spTgt spid="343"/>
                                        </p:tgtEl>
                                        <p:attrNameLst>
                                          <p:attrName>style.visibility</p:attrName>
                                        </p:attrNameLst>
                                      </p:cBhvr>
                                      <p:to>
                                        <p:strVal val="visible"/>
                                      </p:to>
                                    </p:set>
                                    <p:animEffect filter="fade" transition="in">
                                      <p:cBhvr>
                                        <p:cTn dur="1000"/>
                                        <p:tgtEl>
                                          <p:spTgt spid="34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9"/>
                                        </p:tgtEl>
                                        <p:attrNameLst>
                                          <p:attrName>style.visibility</p:attrName>
                                        </p:attrNameLst>
                                      </p:cBhvr>
                                      <p:to>
                                        <p:strVal val="visible"/>
                                      </p:to>
                                    </p:set>
                                    <p:animEffect filter="fade" transition="in">
                                      <p:cBhvr>
                                        <p:cTn dur="1000"/>
                                        <p:tgtEl>
                                          <p:spTgt spid="319"/>
                                        </p:tgtEl>
                                      </p:cBhvr>
                                    </p:animEffect>
                                  </p:childTnLst>
                                </p:cTn>
                              </p:par>
                              <p:par>
                                <p:cTn fill="hold" nodeType="with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sp>
        <p:nvSpPr>
          <p:cNvPr id="348" name="Google Shape;348;p3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Compare Model and Measurement</a:t>
            </a:r>
            <a:endParaRPr/>
          </a:p>
        </p:txBody>
      </p:sp>
      <p:sp>
        <p:nvSpPr>
          <p:cNvPr id="349" name="Google Shape;349;p3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350" name="Google Shape;350;p33"/>
          <p:cNvSpPr txBox="1"/>
          <p:nvPr>
            <p:ph idx="1" type="body"/>
          </p:nvPr>
        </p:nvSpPr>
        <p:spPr>
          <a:xfrm>
            <a:off x="5367425" y="2928900"/>
            <a:ext cx="1317900" cy="938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400">
                <a:solidFill>
                  <a:srgbClr val="E06666"/>
                </a:solidFill>
              </a:rPr>
              <a:t>Prediction given the parameters</a:t>
            </a:r>
            <a:endParaRPr sz="1400">
              <a:solidFill>
                <a:srgbClr val="E06666"/>
              </a:solidFill>
            </a:endParaRPr>
          </a:p>
        </p:txBody>
      </p:sp>
      <p:sp>
        <p:nvSpPr>
          <p:cNvPr id="351" name="Google Shape;351;p33"/>
          <p:cNvSpPr txBox="1"/>
          <p:nvPr>
            <p:ph idx="1" type="body"/>
          </p:nvPr>
        </p:nvSpPr>
        <p:spPr>
          <a:xfrm>
            <a:off x="3614825" y="2928900"/>
            <a:ext cx="1591800" cy="938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400">
                <a:solidFill>
                  <a:srgbClr val="93C47D"/>
                </a:solidFill>
              </a:rPr>
              <a:t>Measured estimate of the actual final state obtained from S repeated samples per pulse</a:t>
            </a:r>
            <a:endParaRPr sz="1400">
              <a:solidFill>
                <a:srgbClr val="93C47D"/>
              </a:solidFill>
            </a:endParaRPr>
          </a:p>
        </p:txBody>
      </p:sp>
      <p:sp>
        <p:nvSpPr>
          <p:cNvPr id="352" name="Google Shape;352;p33"/>
          <p:cNvSpPr/>
          <p:nvPr/>
        </p:nvSpPr>
        <p:spPr>
          <a:xfrm>
            <a:off x="4145650" y="2308018"/>
            <a:ext cx="506400" cy="472200"/>
          </a:xfrm>
          <a:prstGeom prst="roundRect">
            <a:avLst>
              <a:gd fmla="val 16667" name="adj"/>
            </a:avLst>
          </a:prstGeom>
          <a:solidFill>
            <a:srgbClr val="93C47D">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3" name="Google Shape;353;p33"/>
          <p:cNvSpPr/>
          <p:nvPr/>
        </p:nvSpPr>
        <p:spPr>
          <a:xfrm>
            <a:off x="4755250" y="2308025"/>
            <a:ext cx="1591800" cy="472200"/>
          </a:xfrm>
          <a:prstGeom prst="roundRect">
            <a:avLst>
              <a:gd fmla="val 16667" name="adj"/>
            </a:avLst>
          </a:prstGeom>
          <a:solidFill>
            <a:srgbClr val="E06666">
              <a:alpha val="50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4" name="Google Shape;354;p33"/>
          <p:cNvSpPr/>
          <p:nvPr/>
        </p:nvSpPr>
        <p:spPr>
          <a:xfrm>
            <a:off x="2501550" y="1923579"/>
            <a:ext cx="317700" cy="342300"/>
          </a:xfrm>
          <a:prstGeom prst="roundRect">
            <a:avLst>
              <a:gd fmla="val 16667" name="adj"/>
            </a:avLst>
          </a:prstGeom>
          <a:solidFill>
            <a:srgbClr val="6D9EEB">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5" name="Google Shape;355;p33"/>
          <p:cNvSpPr txBox="1"/>
          <p:nvPr>
            <p:ph idx="1" type="body"/>
          </p:nvPr>
        </p:nvSpPr>
        <p:spPr>
          <a:xfrm>
            <a:off x="2014625" y="2928900"/>
            <a:ext cx="1317900" cy="938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400"/>
              <a:t>Sum</a:t>
            </a:r>
            <a:r>
              <a:rPr lang="en" sz="1400"/>
              <a:t> over a bunch of random control pulses</a:t>
            </a:r>
            <a:endParaRPr sz="1400"/>
          </a:p>
        </p:txBody>
      </p:sp>
      <p:sp>
        <p:nvSpPr>
          <p:cNvPr id="356" name="Google Shape;356;p33"/>
          <p:cNvSpPr txBox="1"/>
          <p:nvPr>
            <p:ph idx="1" type="body"/>
          </p:nvPr>
        </p:nvSpPr>
        <p:spPr>
          <a:xfrm>
            <a:off x="1862225" y="1023900"/>
            <a:ext cx="1591800" cy="938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400">
                <a:solidFill>
                  <a:srgbClr val="6D9EEB"/>
                </a:solidFill>
              </a:rPr>
              <a:t>Current estimate of the hardware parameters</a:t>
            </a:r>
            <a:endParaRPr sz="1400">
              <a:solidFill>
                <a:srgbClr val="6D9EEB"/>
              </a:solidFill>
            </a:endParaRPr>
          </a:p>
        </p:txBody>
      </p:sp>
      <p:sp>
        <p:nvSpPr>
          <p:cNvPr id="357" name="Google Shape;357;p33"/>
          <p:cNvSpPr txBox="1"/>
          <p:nvPr>
            <p:ph idx="1" type="body"/>
          </p:nvPr>
        </p:nvSpPr>
        <p:spPr>
          <a:xfrm>
            <a:off x="33425" y="4529100"/>
            <a:ext cx="3503100" cy="711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t>P - number of different random pulses</a:t>
            </a:r>
            <a:br>
              <a:rPr lang="en" sz="1400"/>
            </a:br>
            <a:r>
              <a:rPr lang="en" sz="1400"/>
              <a:t>S - number of samples per pulse</a:t>
            </a:r>
            <a:endParaRPr sz="1400"/>
          </a:p>
        </p:txBody>
      </p:sp>
      <p:pic>
        <p:nvPicPr>
          <p:cNvPr id="358" name="Google Shape;358;p33"/>
          <p:cNvPicPr preferRelativeResize="0"/>
          <p:nvPr/>
        </p:nvPicPr>
        <p:blipFill>
          <a:blip r:embed="rId3">
            <a:alphaModFix/>
          </a:blip>
          <a:stretch>
            <a:fillRect/>
          </a:stretch>
        </p:blipFill>
        <p:spPr>
          <a:xfrm>
            <a:off x="2116075" y="1923569"/>
            <a:ext cx="4369626" cy="856600"/>
          </a:xfrm>
          <a:prstGeom prst="rect">
            <a:avLst/>
          </a:prstGeom>
          <a:noFill/>
          <a:ln>
            <a:noFill/>
          </a:ln>
        </p:spPr>
      </p:pic>
      <p:sp>
        <p:nvSpPr>
          <p:cNvPr id="359" name="Google Shape;359;p33"/>
          <p:cNvSpPr txBox="1"/>
          <p:nvPr>
            <p:ph idx="1" type="body"/>
          </p:nvPr>
        </p:nvSpPr>
        <p:spPr>
          <a:xfrm>
            <a:off x="311700" y="2066875"/>
            <a:ext cx="8520600" cy="13053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Fundamentally, you can not </a:t>
            </a:r>
            <a:r>
              <a:rPr i="1" lang="en" u="sng"/>
              <a:t>exactly</a:t>
            </a:r>
            <a:r>
              <a:rPr lang="en"/>
              <a:t> measure a quantum state.</a:t>
            </a:r>
            <a:br>
              <a:rPr lang="en"/>
            </a:br>
            <a:r>
              <a:rPr lang="en"/>
              <a:t>You can </a:t>
            </a:r>
            <a:r>
              <a:rPr i="1" lang="en" u="sng"/>
              <a:t>estimate</a:t>
            </a:r>
            <a:r>
              <a:rPr lang="en"/>
              <a:t> its population in a given basis</a:t>
            </a:r>
            <a:br>
              <a:rPr lang="en"/>
            </a:br>
            <a:r>
              <a:rPr lang="en"/>
              <a:t>with </a:t>
            </a:r>
            <a:r>
              <a:rPr i="1" lang="en" u="sng"/>
              <a:t>repeated</a:t>
            </a:r>
            <a:r>
              <a:rPr lang="en"/>
              <a:t> projective measurements.</a:t>
            </a:r>
            <a:br>
              <a:rPr lang="en"/>
            </a:br>
            <a:r>
              <a:rPr lang="en" sz="1200"/>
              <a:t>(or a bit more generally—and more expensively—do tomography on the state)</a:t>
            </a:r>
            <a:endParaRPr sz="12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1000"/>
                                        <p:tgtEl>
                                          <p:spTgt spid="35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0"/>
                                        </p:tgtEl>
                                        <p:attrNameLst>
                                          <p:attrName>style.visibility</p:attrName>
                                        </p:attrNameLst>
                                      </p:cBhvr>
                                      <p:to>
                                        <p:strVal val="visible"/>
                                      </p:to>
                                    </p:set>
                                    <p:animEffect filter="fade" transition="in">
                                      <p:cBhvr>
                                        <p:cTn dur="1000"/>
                                        <p:tgtEl>
                                          <p:spTgt spid="350"/>
                                        </p:tgtEl>
                                      </p:cBhvr>
                                    </p:animEffect>
                                  </p:childTnLst>
                                </p:cTn>
                              </p:par>
                              <p:par>
                                <p:cTn fill="hold" nodeType="withEffect" presetClass="entr" presetID="10" presetSubtype="0">
                                  <p:stCondLst>
                                    <p:cond delay="0"/>
                                  </p:stCondLst>
                                  <p:childTnLst>
                                    <p:set>
                                      <p:cBhvr>
                                        <p:cTn dur="1" fill="hold">
                                          <p:stCondLst>
                                            <p:cond delay="0"/>
                                          </p:stCondLst>
                                        </p:cTn>
                                        <p:tgtEl>
                                          <p:spTgt spid="351"/>
                                        </p:tgtEl>
                                        <p:attrNameLst>
                                          <p:attrName>style.visibility</p:attrName>
                                        </p:attrNameLst>
                                      </p:cBhvr>
                                      <p:to>
                                        <p:strVal val="visible"/>
                                      </p:to>
                                    </p:set>
                                    <p:animEffect filter="fade" transition="in">
                                      <p:cBhvr>
                                        <p:cTn dur="1000"/>
                                        <p:tgtEl>
                                          <p:spTgt spid="351"/>
                                        </p:tgtEl>
                                      </p:cBhvr>
                                    </p:animEffect>
                                  </p:childTnLst>
                                </p:cTn>
                              </p:par>
                              <p:par>
                                <p:cTn fill="hold" nodeType="withEffect" presetClass="entr" presetID="10" presetSubtype="0">
                                  <p:stCondLst>
                                    <p:cond delay="0"/>
                                  </p:stCondLst>
                                  <p:childTnLst>
                                    <p:set>
                                      <p:cBhvr>
                                        <p:cTn dur="1" fill="hold">
                                          <p:stCondLst>
                                            <p:cond delay="0"/>
                                          </p:stCondLst>
                                        </p:cTn>
                                        <p:tgtEl>
                                          <p:spTgt spid="352"/>
                                        </p:tgtEl>
                                        <p:attrNameLst>
                                          <p:attrName>style.visibility</p:attrName>
                                        </p:attrNameLst>
                                      </p:cBhvr>
                                      <p:to>
                                        <p:strVal val="visible"/>
                                      </p:to>
                                    </p:set>
                                    <p:animEffect filter="fade" transition="in">
                                      <p:cBhvr>
                                        <p:cTn dur="1000"/>
                                        <p:tgtEl>
                                          <p:spTgt spid="352"/>
                                        </p:tgtEl>
                                      </p:cBhvr>
                                    </p:animEffect>
                                  </p:childTnLst>
                                </p:cTn>
                              </p:par>
                              <p:par>
                                <p:cTn fill="hold" nodeType="withEffect" presetClass="entr" presetID="10" presetSubtype="0">
                                  <p:stCondLst>
                                    <p:cond delay="0"/>
                                  </p:stCondLst>
                                  <p:childTnLst>
                                    <p:set>
                                      <p:cBhvr>
                                        <p:cTn dur="1" fill="hold">
                                          <p:stCondLst>
                                            <p:cond delay="0"/>
                                          </p:stCondLst>
                                        </p:cTn>
                                        <p:tgtEl>
                                          <p:spTgt spid="353"/>
                                        </p:tgtEl>
                                        <p:attrNameLst>
                                          <p:attrName>style.visibility</p:attrName>
                                        </p:attrNameLst>
                                      </p:cBhvr>
                                      <p:to>
                                        <p:strVal val="visible"/>
                                      </p:to>
                                    </p:set>
                                    <p:animEffect filter="fade" transition="in">
                                      <p:cBhvr>
                                        <p:cTn dur="1000"/>
                                        <p:tgtEl>
                                          <p:spTgt spid="353"/>
                                        </p:tgtEl>
                                      </p:cBhvr>
                                    </p:animEffect>
                                  </p:childTnLst>
                                </p:cTn>
                              </p:par>
                              <p:par>
                                <p:cTn fill="hold" nodeType="withEffect" presetClass="entr" presetID="10" presetSubtype="0">
                                  <p:stCondLst>
                                    <p:cond delay="0"/>
                                  </p:stCondLst>
                                  <p:childTnLst>
                                    <p:set>
                                      <p:cBhvr>
                                        <p:cTn dur="1" fill="hold">
                                          <p:stCondLst>
                                            <p:cond delay="0"/>
                                          </p:stCondLst>
                                        </p:cTn>
                                        <p:tgtEl>
                                          <p:spTgt spid="354"/>
                                        </p:tgtEl>
                                        <p:attrNameLst>
                                          <p:attrName>style.visibility</p:attrName>
                                        </p:attrNameLst>
                                      </p:cBhvr>
                                      <p:to>
                                        <p:strVal val="visible"/>
                                      </p:to>
                                    </p:set>
                                    <p:animEffect filter="fade" transition="in">
                                      <p:cBhvr>
                                        <p:cTn dur="1000"/>
                                        <p:tgtEl>
                                          <p:spTgt spid="354"/>
                                        </p:tgtEl>
                                      </p:cBhvr>
                                    </p:animEffect>
                                  </p:childTnLst>
                                </p:cTn>
                              </p:par>
                              <p:par>
                                <p:cTn fill="hold" nodeType="withEffect" presetClass="entr" presetID="10" presetSubtype="0">
                                  <p:stCondLst>
                                    <p:cond delay="0"/>
                                  </p:stCondLst>
                                  <p:childTnLst>
                                    <p:set>
                                      <p:cBhvr>
                                        <p:cTn dur="1" fill="hold">
                                          <p:stCondLst>
                                            <p:cond delay="0"/>
                                          </p:stCondLst>
                                        </p:cTn>
                                        <p:tgtEl>
                                          <p:spTgt spid="355"/>
                                        </p:tgtEl>
                                        <p:attrNameLst>
                                          <p:attrName>style.visibility</p:attrName>
                                        </p:attrNameLst>
                                      </p:cBhvr>
                                      <p:to>
                                        <p:strVal val="visible"/>
                                      </p:to>
                                    </p:set>
                                    <p:animEffect filter="fade" transition="in">
                                      <p:cBhvr>
                                        <p:cTn dur="1000"/>
                                        <p:tgtEl>
                                          <p:spTgt spid="355"/>
                                        </p:tgtEl>
                                      </p:cBhvr>
                                    </p:animEffect>
                                  </p:childTnLst>
                                </p:cTn>
                              </p:par>
                              <p:par>
                                <p:cTn fill="hold" nodeType="withEffect" presetClass="entr" presetID="10" presetSubtype="0">
                                  <p:stCondLst>
                                    <p:cond delay="0"/>
                                  </p:stCondLst>
                                  <p:childTnLst>
                                    <p:set>
                                      <p:cBhvr>
                                        <p:cTn dur="1" fill="hold">
                                          <p:stCondLst>
                                            <p:cond delay="0"/>
                                          </p:stCondLst>
                                        </p:cTn>
                                        <p:tgtEl>
                                          <p:spTgt spid="356"/>
                                        </p:tgtEl>
                                        <p:attrNameLst>
                                          <p:attrName>style.visibility</p:attrName>
                                        </p:attrNameLst>
                                      </p:cBhvr>
                                      <p:to>
                                        <p:strVal val="visible"/>
                                      </p:to>
                                    </p:set>
                                    <p:animEffect filter="fade" transition="in">
                                      <p:cBhvr>
                                        <p:cTn dur="1000"/>
                                        <p:tgtEl>
                                          <p:spTgt spid="356"/>
                                        </p:tgtEl>
                                      </p:cBhvr>
                                    </p:animEffect>
                                  </p:childTnLst>
                                </p:cTn>
                              </p:par>
                              <p:par>
                                <p:cTn fill="hold" nodeType="withEffect" presetClass="entr" presetID="10" presetSubtype="0">
                                  <p:stCondLst>
                                    <p:cond delay="0"/>
                                  </p:stCondLst>
                                  <p:childTnLst>
                                    <p:set>
                                      <p:cBhvr>
                                        <p:cTn dur="1" fill="hold">
                                          <p:stCondLst>
                                            <p:cond delay="0"/>
                                          </p:stCondLst>
                                        </p:cTn>
                                        <p:tgtEl>
                                          <p:spTgt spid="357"/>
                                        </p:tgtEl>
                                        <p:attrNameLst>
                                          <p:attrName>style.visibility</p:attrName>
                                        </p:attrNameLst>
                                      </p:cBhvr>
                                      <p:to>
                                        <p:strVal val="visible"/>
                                      </p:to>
                                    </p:set>
                                    <p:animEffect filter="fade" transition="in">
                                      <p:cBhvr>
                                        <p:cTn dur="1000"/>
                                        <p:tgtEl>
                                          <p:spTgt spid="357"/>
                                        </p:tgtEl>
                                      </p:cBhvr>
                                    </p:animEffect>
                                  </p:childTnLst>
                                </p:cTn>
                              </p:par>
                              <p:par>
                                <p:cTn fill="hold" nodeType="withEffect" presetClass="entr" presetID="10" presetSubtype="0">
                                  <p:stCondLst>
                                    <p:cond delay="0"/>
                                  </p:stCondLst>
                                  <p:childTnLst>
                                    <p:set>
                                      <p:cBhvr>
                                        <p:cTn dur="1" fill="hold">
                                          <p:stCondLst>
                                            <p:cond delay="0"/>
                                          </p:stCondLst>
                                        </p:cTn>
                                        <p:tgtEl>
                                          <p:spTgt spid="358"/>
                                        </p:tgtEl>
                                        <p:attrNameLst>
                                          <p:attrName>style.visibility</p:attrName>
                                        </p:attrNameLst>
                                      </p:cBhvr>
                                      <p:to>
                                        <p:strVal val="visible"/>
                                      </p:to>
                                    </p:set>
                                    <p:animEffect filter="fade" transition="in">
                                      <p:cBhvr>
                                        <p:cTn dur="1000"/>
                                        <p:tgtEl>
                                          <p:spTgt spid="358"/>
                                        </p:tgtEl>
                                      </p:cBhvr>
                                    </p:animEffect>
                                  </p:childTnLst>
                                </p:cTn>
                              </p:par>
                              <p:par>
                                <p:cTn fill="hold" nodeType="withEffect" presetClass="exit" presetID="10" presetSubtype="0">
                                  <p:stCondLst>
                                    <p:cond delay="0"/>
                                  </p:stCondLst>
                                  <p:childTnLst>
                                    <p:animEffect filter="fade" transition="out">
                                      <p:cBhvr>
                                        <p:cTn dur="1100"/>
                                        <p:tgtEl>
                                          <p:spTgt spid="359"/>
                                        </p:tgtEl>
                                      </p:cBhvr>
                                    </p:animEffect>
                                    <p:set>
                                      <p:cBhvr>
                                        <p:cTn dur="1" fill="hold">
                                          <p:stCondLst>
                                            <p:cond delay="1100"/>
                                          </p:stCondLst>
                                        </p:cTn>
                                        <p:tgtEl>
                                          <p:spTgt spid="359"/>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34"/>
          <p:cNvSpPr txBox="1"/>
          <p:nvPr>
            <p:ph idx="1" type="body"/>
          </p:nvPr>
        </p:nvSpPr>
        <p:spPr>
          <a:xfrm>
            <a:off x="311700" y="4306775"/>
            <a:ext cx="71331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Optimized Cost (</a:t>
            </a:r>
            <a:r>
              <a:rPr i="1" lang="en"/>
              <a:t>P</a:t>
            </a:r>
            <a:r>
              <a:rPr lang="en"/>
              <a:t> unique pulses, each ran and sampled </a:t>
            </a:r>
            <a:r>
              <a:rPr i="1" lang="en"/>
              <a:t>S</a:t>
            </a:r>
            <a:r>
              <a:rPr lang="en"/>
              <a:t> times)</a:t>
            </a:r>
            <a:endParaRPr/>
          </a:p>
        </p:txBody>
      </p:sp>
      <p:sp>
        <p:nvSpPr>
          <p:cNvPr id="365" name="Google Shape;365;p3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66" name="Google Shape;366;p34"/>
          <p:cNvPicPr preferRelativeResize="0"/>
          <p:nvPr/>
        </p:nvPicPr>
        <p:blipFill rotWithShape="1">
          <a:blip r:embed="rId3">
            <a:alphaModFix/>
          </a:blip>
          <a:srcRect b="32042" l="0" r="0" t="0"/>
          <a:stretch/>
        </p:blipFill>
        <p:spPr>
          <a:xfrm>
            <a:off x="302200" y="3521075"/>
            <a:ext cx="6008076" cy="680500"/>
          </a:xfrm>
          <a:prstGeom prst="rect">
            <a:avLst/>
          </a:prstGeom>
          <a:noFill/>
          <a:ln>
            <a:noFill/>
          </a:ln>
        </p:spPr>
      </p:pic>
      <p:pic>
        <p:nvPicPr>
          <p:cNvPr id="367" name="Google Shape;367;p34"/>
          <p:cNvPicPr preferRelativeResize="0"/>
          <p:nvPr/>
        </p:nvPicPr>
        <p:blipFill>
          <a:blip r:embed="rId4">
            <a:alphaModFix/>
          </a:blip>
          <a:stretch>
            <a:fillRect/>
          </a:stretch>
        </p:blipFill>
        <p:spPr>
          <a:xfrm>
            <a:off x="304800" y="381000"/>
            <a:ext cx="2865489" cy="2895599"/>
          </a:xfrm>
          <a:prstGeom prst="rect">
            <a:avLst/>
          </a:prstGeom>
          <a:noFill/>
          <a:ln>
            <a:noFill/>
          </a:ln>
        </p:spPr>
      </p:pic>
      <p:pic>
        <p:nvPicPr>
          <p:cNvPr id="368" name="Google Shape;368;p34"/>
          <p:cNvPicPr preferRelativeResize="0"/>
          <p:nvPr/>
        </p:nvPicPr>
        <p:blipFill>
          <a:blip r:embed="rId5">
            <a:alphaModFix/>
          </a:blip>
          <a:stretch>
            <a:fillRect/>
          </a:stretch>
        </p:blipFill>
        <p:spPr>
          <a:xfrm>
            <a:off x="3460023" y="381000"/>
            <a:ext cx="2865489" cy="2895599"/>
          </a:xfrm>
          <a:prstGeom prst="rect">
            <a:avLst/>
          </a:prstGeom>
          <a:noFill/>
          <a:ln>
            <a:noFill/>
          </a:ln>
        </p:spPr>
      </p:pic>
      <p:pic>
        <p:nvPicPr>
          <p:cNvPr id="369" name="Google Shape;369;p34"/>
          <p:cNvPicPr preferRelativeResize="0"/>
          <p:nvPr/>
        </p:nvPicPr>
        <p:blipFill>
          <a:blip r:embed="rId6">
            <a:alphaModFix/>
          </a:blip>
          <a:stretch>
            <a:fillRect/>
          </a:stretch>
        </p:blipFill>
        <p:spPr>
          <a:xfrm>
            <a:off x="6475195" y="590326"/>
            <a:ext cx="2258956" cy="442825"/>
          </a:xfrm>
          <a:prstGeom prst="rect">
            <a:avLst/>
          </a:prstGeom>
          <a:noFill/>
          <a:ln>
            <a:noFill/>
          </a:ln>
        </p:spPr>
      </p:pic>
      <p:pic>
        <p:nvPicPr>
          <p:cNvPr id="370" name="Google Shape;370;p34"/>
          <p:cNvPicPr preferRelativeResize="0"/>
          <p:nvPr/>
        </p:nvPicPr>
        <p:blipFill>
          <a:blip r:embed="rId7">
            <a:alphaModFix/>
          </a:blip>
          <a:stretch>
            <a:fillRect/>
          </a:stretch>
        </p:blipFill>
        <p:spPr>
          <a:xfrm>
            <a:off x="6477443" y="1325651"/>
            <a:ext cx="2559774" cy="442825"/>
          </a:xfrm>
          <a:prstGeom prst="rect">
            <a:avLst/>
          </a:prstGeom>
          <a:noFill/>
          <a:ln>
            <a:noFill/>
          </a:ln>
        </p:spPr>
      </p:pic>
      <p:sp>
        <p:nvSpPr>
          <p:cNvPr id="371" name="Google Shape;371;p34"/>
          <p:cNvSpPr/>
          <p:nvPr/>
        </p:nvSpPr>
        <p:spPr>
          <a:xfrm>
            <a:off x="7861925" y="814306"/>
            <a:ext cx="819000" cy="212400"/>
          </a:xfrm>
          <a:prstGeom prst="roundRect">
            <a:avLst>
              <a:gd fmla="val 16667" name="adj"/>
            </a:avLst>
          </a:prstGeom>
          <a:solidFill>
            <a:srgbClr val="E06666">
              <a:alpha val="50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34"/>
          <p:cNvSpPr/>
          <p:nvPr/>
        </p:nvSpPr>
        <p:spPr>
          <a:xfrm>
            <a:off x="8151219" y="1549556"/>
            <a:ext cx="819000" cy="212400"/>
          </a:xfrm>
          <a:prstGeom prst="roundRect">
            <a:avLst>
              <a:gd fmla="val 16667" name="adj"/>
            </a:avLst>
          </a:prstGeom>
          <a:solidFill>
            <a:srgbClr val="E06666">
              <a:alpha val="50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34"/>
          <p:cNvSpPr/>
          <p:nvPr/>
        </p:nvSpPr>
        <p:spPr>
          <a:xfrm>
            <a:off x="7557125" y="814300"/>
            <a:ext cx="246000" cy="212400"/>
          </a:xfrm>
          <a:prstGeom prst="roundRect">
            <a:avLst>
              <a:gd fmla="val 16667" name="adj"/>
            </a:avLst>
          </a:prstGeom>
          <a:solidFill>
            <a:srgbClr val="FFD966">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34"/>
          <p:cNvSpPr/>
          <p:nvPr/>
        </p:nvSpPr>
        <p:spPr>
          <a:xfrm>
            <a:off x="7557125" y="1556075"/>
            <a:ext cx="519900" cy="212400"/>
          </a:xfrm>
          <a:prstGeom prst="roundRect">
            <a:avLst>
              <a:gd fmla="val 16667" name="adj"/>
            </a:avLst>
          </a:prstGeom>
          <a:solidFill>
            <a:srgbClr val="93C47D">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34"/>
          <p:cNvSpPr txBox="1"/>
          <p:nvPr>
            <p:ph idx="1" type="body"/>
          </p:nvPr>
        </p:nvSpPr>
        <p:spPr>
          <a:xfrm>
            <a:off x="6590711" y="3403250"/>
            <a:ext cx="2307600" cy="327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1600"/>
              </a:spcAft>
              <a:buNone/>
            </a:pPr>
            <a:r>
              <a:rPr lang="en" sz="1400">
                <a:solidFill>
                  <a:srgbClr val="93C47D"/>
                </a:solidFill>
                <a:latin typeface="Average"/>
                <a:ea typeface="Average"/>
                <a:cs typeface="Average"/>
                <a:sym typeface="Average"/>
              </a:rPr>
              <a:t>The a</a:t>
            </a:r>
            <a:r>
              <a:rPr lang="en" sz="1400">
                <a:solidFill>
                  <a:srgbClr val="93C47D"/>
                </a:solidFill>
                <a:latin typeface="Average"/>
                <a:ea typeface="Average"/>
                <a:cs typeface="Average"/>
                <a:sym typeface="Average"/>
              </a:rPr>
              <a:t>ctual final state</a:t>
            </a:r>
            <a:endParaRPr sz="1400">
              <a:solidFill>
                <a:srgbClr val="93C47D"/>
              </a:solidFill>
              <a:latin typeface="Average"/>
              <a:ea typeface="Average"/>
              <a:cs typeface="Average"/>
              <a:sym typeface="Average"/>
            </a:endParaRPr>
          </a:p>
        </p:txBody>
      </p:sp>
      <p:sp>
        <p:nvSpPr>
          <p:cNvPr id="376" name="Google Shape;376;p34"/>
          <p:cNvSpPr txBox="1"/>
          <p:nvPr/>
        </p:nvSpPr>
        <p:spPr>
          <a:xfrm>
            <a:off x="6577925" y="2735550"/>
            <a:ext cx="2259000" cy="680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lang="en">
                <a:solidFill>
                  <a:srgbClr val="FFD966"/>
                </a:solidFill>
                <a:latin typeface="Average"/>
                <a:ea typeface="Average"/>
                <a:cs typeface="Average"/>
                <a:sym typeface="Average"/>
              </a:rPr>
              <a:t>Measured estimate of the actual final state</a:t>
            </a:r>
            <a:endParaRPr>
              <a:solidFill>
                <a:srgbClr val="FFD966"/>
              </a:solidFill>
              <a:latin typeface="Average"/>
              <a:ea typeface="Average"/>
              <a:cs typeface="Average"/>
              <a:sym typeface="Average"/>
            </a:endParaRPr>
          </a:p>
        </p:txBody>
      </p:sp>
      <p:sp>
        <p:nvSpPr>
          <p:cNvPr id="377" name="Google Shape;377;p34"/>
          <p:cNvSpPr txBox="1"/>
          <p:nvPr/>
        </p:nvSpPr>
        <p:spPr>
          <a:xfrm>
            <a:off x="6577925" y="2049750"/>
            <a:ext cx="2259000" cy="680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0"/>
              </a:spcBef>
              <a:spcAft>
                <a:spcPts val="1600"/>
              </a:spcAft>
              <a:buNone/>
            </a:pPr>
            <a:r>
              <a:rPr lang="en">
                <a:solidFill>
                  <a:srgbClr val="E06666"/>
                </a:solidFill>
                <a:latin typeface="Average"/>
                <a:ea typeface="Average"/>
                <a:cs typeface="Average"/>
                <a:sym typeface="Average"/>
              </a:rPr>
              <a:t>The predicted final state given the parameters</a:t>
            </a:r>
            <a:endParaRPr>
              <a:solidFill>
                <a:srgbClr val="E06666"/>
              </a:solidFill>
              <a:latin typeface="Average"/>
              <a:ea typeface="Average"/>
              <a:cs typeface="Average"/>
              <a:sym typeface="Average"/>
            </a:endParaRPr>
          </a:p>
        </p:txBody>
      </p:sp>
      <p:sp>
        <p:nvSpPr>
          <p:cNvPr id="378" name="Google Shape;378;p34"/>
          <p:cNvSpPr txBox="1"/>
          <p:nvPr>
            <p:ph idx="1" type="body"/>
          </p:nvPr>
        </p:nvSpPr>
        <p:spPr>
          <a:xfrm>
            <a:off x="344826" y="4041619"/>
            <a:ext cx="1229700" cy="327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1600"/>
              </a:spcAft>
              <a:buNone/>
            </a:pPr>
            <a:r>
              <a:rPr lang="en" sz="1200">
                <a:solidFill>
                  <a:schemeClr val="lt1"/>
                </a:solidFill>
                <a:latin typeface="Average"/>
                <a:ea typeface="Average"/>
                <a:cs typeface="Average"/>
                <a:sym typeface="Average"/>
              </a:rPr>
              <a:t>small error</a:t>
            </a:r>
            <a:endParaRPr sz="1200">
              <a:solidFill>
                <a:schemeClr val="lt1"/>
              </a:solidFill>
              <a:latin typeface="Average"/>
              <a:ea typeface="Average"/>
              <a:cs typeface="Average"/>
              <a:sym typeface="Average"/>
            </a:endParaRPr>
          </a:p>
        </p:txBody>
      </p:sp>
      <p:sp>
        <p:nvSpPr>
          <p:cNvPr id="379" name="Google Shape;379;p34"/>
          <p:cNvSpPr txBox="1"/>
          <p:nvPr>
            <p:ph idx="1" type="body"/>
          </p:nvPr>
        </p:nvSpPr>
        <p:spPr>
          <a:xfrm>
            <a:off x="5447699" y="4044146"/>
            <a:ext cx="1229700" cy="327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1600"/>
              </a:spcAft>
              <a:buNone/>
            </a:pPr>
            <a:r>
              <a:rPr lang="en" sz="1200">
                <a:solidFill>
                  <a:schemeClr val="lt1"/>
                </a:solidFill>
                <a:latin typeface="Average"/>
                <a:ea typeface="Average"/>
                <a:cs typeface="Average"/>
                <a:sym typeface="Average"/>
              </a:rPr>
              <a:t>large</a:t>
            </a:r>
            <a:r>
              <a:rPr lang="en" sz="1200">
                <a:solidFill>
                  <a:schemeClr val="lt1"/>
                </a:solidFill>
                <a:latin typeface="Average"/>
                <a:ea typeface="Average"/>
                <a:cs typeface="Average"/>
                <a:sym typeface="Average"/>
              </a:rPr>
              <a:t> error</a:t>
            </a:r>
            <a:endParaRPr sz="1200">
              <a:solidFill>
                <a:schemeClr val="lt1"/>
              </a:solidFill>
              <a:latin typeface="Average"/>
              <a:ea typeface="Average"/>
              <a:cs typeface="Average"/>
              <a:sym typeface="Average"/>
            </a:endParaRPr>
          </a:p>
        </p:txBody>
      </p:sp>
      <p:sp>
        <p:nvSpPr>
          <p:cNvPr id="380" name="Google Shape;380;p34"/>
          <p:cNvSpPr txBox="1"/>
          <p:nvPr>
            <p:ph idx="1" type="body"/>
          </p:nvPr>
        </p:nvSpPr>
        <p:spPr>
          <a:xfrm>
            <a:off x="2143350" y="3102484"/>
            <a:ext cx="1229700" cy="327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1600"/>
              </a:spcAft>
              <a:buNone/>
            </a:pPr>
            <a:r>
              <a:rPr lang="en" sz="1200">
                <a:solidFill>
                  <a:schemeClr val="lt1"/>
                </a:solidFill>
                <a:latin typeface="Average"/>
                <a:ea typeface="Average"/>
                <a:cs typeface="Average"/>
                <a:sym typeface="Average"/>
              </a:rPr>
              <a:t>more </a:t>
            </a:r>
            <a:r>
              <a:rPr lang="en" sz="1200">
                <a:solidFill>
                  <a:schemeClr val="lt1"/>
                </a:solidFill>
                <a:latin typeface="Average"/>
                <a:ea typeface="Average"/>
                <a:cs typeface="Average"/>
                <a:sym typeface="Average"/>
              </a:rPr>
              <a:t>samples</a:t>
            </a:r>
            <a:endParaRPr sz="1200">
              <a:solidFill>
                <a:schemeClr val="lt1"/>
              </a:solidFill>
              <a:latin typeface="Average"/>
              <a:ea typeface="Average"/>
              <a:cs typeface="Average"/>
              <a:sym typeface="Average"/>
            </a:endParaRPr>
          </a:p>
        </p:txBody>
      </p:sp>
      <p:sp>
        <p:nvSpPr>
          <p:cNvPr id="381" name="Google Shape;381;p34"/>
          <p:cNvSpPr txBox="1"/>
          <p:nvPr>
            <p:ph idx="1" type="body"/>
          </p:nvPr>
        </p:nvSpPr>
        <p:spPr>
          <a:xfrm rot="-5400000">
            <a:off x="-112374" y="627247"/>
            <a:ext cx="1229700" cy="327600"/>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1600"/>
              </a:spcAft>
              <a:buNone/>
            </a:pPr>
            <a:r>
              <a:rPr lang="en" sz="1200">
                <a:solidFill>
                  <a:schemeClr val="lt1"/>
                </a:solidFill>
                <a:latin typeface="Average"/>
                <a:ea typeface="Average"/>
                <a:cs typeface="Average"/>
                <a:sym typeface="Average"/>
              </a:rPr>
              <a:t>more pulses</a:t>
            </a:r>
            <a:endParaRPr sz="1200">
              <a:solidFill>
                <a:schemeClr val="lt1"/>
              </a:solidFill>
              <a:latin typeface="Average"/>
              <a:ea typeface="Average"/>
              <a:cs typeface="Average"/>
              <a:sym typeface="Average"/>
            </a:endParaRPr>
          </a:p>
        </p:txBody>
      </p:sp>
      <p:sp>
        <p:nvSpPr>
          <p:cNvPr id="382" name="Google Shape;382;p34"/>
          <p:cNvSpPr/>
          <p:nvPr/>
        </p:nvSpPr>
        <p:spPr>
          <a:xfrm>
            <a:off x="2256850" y="3037550"/>
            <a:ext cx="787200" cy="59100"/>
          </a:xfrm>
          <a:prstGeom prst="rightArrow">
            <a:avLst>
              <a:gd fmla="val 50000" name="adj1"/>
              <a:gd fmla="val 18862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34"/>
          <p:cNvSpPr/>
          <p:nvPr/>
        </p:nvSpPr>
        <p:spPr>
          <a:xfrm rot="-5400000">
            <a:off x="142932" y="880235"/>
            <a:ext cx="787200" cy="59100"/>
          </a:xfrm>
          <a:prstGeom prst="rightArrow">
            <a:avLst>
              <a:gd fmla="val 50000" name="adj1"/>
              <a:gd fmla="val 18862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34"/>
          <p:cNvSpPr/>
          <p:nvPr/>
        </p:nvSpPr>
        <p:spPr>
          <a:xfrm>
            <a:off x="5509735" y="3971632"/>
            <a:ext cx="787200" cy="59100"/>
          </a:xfrm>
          <a:prstGeom prst="rightArrow">
            <a:avLst>
              <a:gd fmla="val 50000" name="adj1"/>
              <a:gd fmla="val 18862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34"/>
          <p:cNvSpPr/>
          <p:nvPr/>
        </p:nvSpPr>
        <p:spPr>
          <a:xfrm flipH="1">
            <a:off x="334695" y="3971632"/>
            <a:ext cx="787200" cy="59100"/>
          </a:xfrm>
          <a:prstGeom prst="rightArrow">
            <a:avLst>
              <a:gd fmla="val 50000" name="adj1"/>
              <a:gd fmla="val 18862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34"/>
          <p:cNvSpPr txBox="1"/>
          <p:nvPr>
            <p:ph idx="1" type="body"/>
          </p:nvPr>
        </p:nvSpPr>
        <p:spPr>
          <a:xfrm rot="3490968">
            <a:off x="1792630" y="2408612"/>
            <a:ext cx="1229678" cy="327668"/>
          </a:xfrm>
          <a:prstGeom prst="rect">
            <a:avLst/>
          </a:prstGeom>
        </p:spPr>
        <p:txBody>
          <a:bodyPr anchorCtr="0" anchor="ctr" bIns="91425" lIns="91425" spcFirstLastPara="1" rIns="91425" wrap="square" tIns="91425">
            <a:noAutofit/>
          </a:bodyPr>
          <a:lstStyle/>
          <a:p>
            <a:pPr indent="0" lvl="0" marL="0" rtl="0" algn="l">
              <a:lnSpc>
                <a:spcPct val="100000"/>
              </a:lnSpc>
              <a:spcBef>
                <a:spcPts val="0"/>
              </a:spcBef>
              <a:spcAft>
                <a:spcPts val="1600"/>
              </a:spcAft>
              <a:buNone/>
            </a:pPr>
            <a:r>
              <a:rPr lang="en" sz="1200">
                <a:solidFill>
                  <a:schemeClr val="lt1"/>
                </a:solidFill>
                <a:latin typeface="Average"/>
                <a:ea typeface="Average"/>
                <a:cs typeface="Average"/>
                <a:sym typeface="Average"/>
              </a:rPr>
              <a:t>P×S=const</a:t>
            </a:r>
            <a:endParaRPr sz="1200">
              <a:solidFill>
                <a:schemeClr val="lt1"/>
              </a:solidFill>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8"/>
                                        </p:tgtEl>
                                        <p:attrNameLst>
                                          <p:attrName>style.visibility</p:attrName>
                                        </p:attrNameLst>
                                      </p:cBhvr>
                                      <p:to>
                                        <p:strVal val="visible"/>
                                      </p:to>
                                    </p:set>
                                    <p:animEffect filter="fade" transition="in">
                                      <p:cBhvr>
                                        <p:cTn dur="1000"/>
                                        <p:tgtEl>
                                          <p:spTgt spid="378"/>
                                        </p:tgtEl>
                                      </p:cBhvr>
                                    </p:animEffect>
                                  </p:childTnLst>
                                </p:cTn>
                              </p:par>
                              <p:par>
                                <p:cTn fill="hold" nodeType="withEffect" presetClass="entr" presetID="10" presetSubtype="0">
                                  <p:stCondLst>
                                    <p:cond delay="0"/>
                                  </p:stCondLst>
                                  <p:childTnLst>
                                    <p:set>
                                      <p:cBhvr>
                                        <p:cTn dur="1" fill="hold">
                                          <p:stCondLst>
                                            <p:cond delay="0"/>
                                          </p:stCondLst>
                                        </p:cTn>
                                        <p:tgtEl>
                                          <p:spTgt spid="380"/>
                                        </p:tgtEl>
                                        <p:attrNameLst>
                                          <p:attrName>style.visibility</p:attrName>
                                        </p:attrNameLst>
                                      </p:cBhvr>
                                      <p:to>
                                        <p:strVal val="visible"/>
                                      </p:to>
                                    </p:set>
                                    <p:animEffect filter="fade" transition="in">
                                      <p:cBhvr>
                                        <p:cTn dur="1000"/>
                                        <p:tgtEl>
                                          <p:spTgt spid="380"/>
                                        </p:tgtEl>
                                      </p:cBhvr>
                                    </p:animEffect>
                                  </p:childTnLst>
                                </p:cTn>
                              </p:par>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par>
                                <p:cTn fill="hold" nodeType="withEffect" presetClass="entr" presetID="10" presetSubtype="0">
                                  <p:stCondLst>
                                    <p:cond delay="0"/>
                                  </p:stCondLst>
                                  <p:childTnLst>
                                    <p:set>
                                      <p:cBhvr>
                                        <p:cTn dur="1" fill="hold">
                                          <p:stCondLst>
                                            <p:cond delay="0"/>
                                          </p:stCondLst>
                                        </p:cTn>
                                        <p:tgtEl>
                                          <p:spTgt spid="382"/>
                                        </p:tgtEl>
                                        <p:attrNameLst>
                                          <p:attrName>style.visibility</p:attrName>
                                        </p:attrNameLst>
                                      </p:cBhvr>
                                      <p:to>
                                        <p:strVal val="visible"/>
                                      </p:to>
                                    </p:set>
                                    <p:animEffect filter="fade" transition="in">
                                      <p:cBhvr>
                                        <p:cTn dur="1000"/>
                                        <p:tgtEl>
                                          <p:spTgt spid="382"/>
                                        </p:tgtEl>
                                      </p:cBhvr>
                                    </p:animEffect>
                                  </p:childTnLst>
                                </p:cTn>
                              </p:par>
                              <p:par>
                                <p:cTn fill="hold" nodeType="withEffect" presetClass="entr" presetID="10" presetSubtype="0">
                                  <p:stCondLst>
                                    <p:cond delay="0"/>
                                  </p:stCondLst>
                                  <p:childTnLst>
                                    <p:set>
                                      <p:cBhvr>
                                        <p:cTn dur="1" fill="hold">
                                          <p:stCondLst>
                                            <p:cond delay="0"/>
                                          </p:stCondLst>
                                        </p:cTn>
                                        <p:tgtEl>
                                          <p:spTgt spid="383"/>
                                        </p:tgtEl>
                                        <p:attrNameLst>
                                          <p:attrName>style.visibility</p:attrName>
                                        </p:attrNameLst>
                                      </p:cBhvr>
                                      <p:to>
                                        <p:strVal val="visible"/>
                                      </p:to>
                                    </p:set>
                                    <p:animEffect filter="fade" transition="in">
                                      <p:cBhvr>
                                        <p:cTn dur="1000"/>
                                        <p:tgtEl>
                                          <p:spTgt spid="383"/>
                                        </p:tgtEl>
                                      </p:cBhvr>
                                    </p:animEffect>
                                  </p:childTnLst>
                                </p:cTn>
                              </p:par>
                              <p:par>
                                <p:cTn fill="hold" nodeType="withEffect" presetClass="entr" presetID="10" presetSubtype="0">
                                  <p:stCondLst>
                                    <p:cond delay="0"/>
                                  </p:stCondLst>
                                  <p:childTnLst>
                                    <p:set>
                                      <p:cBhvr>
                                        <p:cTn dur="1" fill="hold">
                                          <p:stCondLst>
                                            <p:cond delay="0"/>
                                          </p:stCondLst>
                                        </p:cTn>
                                        <p:tgtEl>
                                          <p:spTgt spid="384"/>
                                        </p:tgtEl>
                                        <p:attrNameLst>
                                          <p:attrName>style.visibility</p:attrName>
                                        </p:attrNameLst>
                                      </p:cBhvr>
                                      <p:to>
                                        <p:strVal val="visible"/>
                                      </p:to>
                                    </p:set>
                                    <p:animEffect filter="fade" transition="in">
                                      <p:cBhvr>
                                        <p:cTn dur="1000"/>
                                        <p:tgtEl>
                                          <p:spTgt spid="384"/>
                                        </p:tgtEl>
                                      </p:cBhvr>
                                    </p:animEffect>
                                  </p:childTnLst>
                                </p:cTn>
                              </p:par>
                              <p:par>
                                <p:cTn fill="hold" nodeType="withEffect" presetClass="entr" presetID="10" presetSubtype="0">
                                  <p:stCondLst>
                                    <p:cond delay="0"/>
                                  </p:stCondLst>
                                  <p:childTnLst>
                                    <p:set>
                                      <p:cBhvr>
                                        <p:cTn dur="1" fill="hold">
                                          <p:stCondLst>
                                            <p:cond delay="0"/>
                                          </p:stCondLst>
                                        </p:cTn>
                                        <p:tgtEl>
                                          <p:spTgt spid="385"/>
                                        </p:tgtEl>
                                        <p:attrNameLst>
                                          <p:attrName>style.visibility</p:attrName>
                                        </p:attrNameLst>
                                      </p:cBhvr>
                                      <p:to>
                                        <p:strVal val="visible"/>
                                      </p:to>
                                    </p:set>
                                    <p:animEffect filter="fade" transition="in">
                                      <p:cBhvr>
                                        <p:cTn dur="1000"/>
                                        <p:tgtEl>
                                          <p:spTgt spid="385"/>
                                        </p:tgtEl>
                                      </p:cBhvr>
                                    </p:animEffect>
                                  </p:childTnLst>
                                </p:cTn>
                              </p:par>
                              <p:par>
                                <p:cTn fill="hold" nodeType="withEffect" presetClass="entr" presetID="10" presetSubtype="0">
                                  <p:stCondLst>
                                    <p:cond delay="0"/>
                                  </p:stCondLst>
                                  <p:childTnLst>
                                    <p:set>
                                      <p:cBhvr>
                                        <p:cTn dur="1" fill="hold">
                                          <p:stCondLst>
                                            <p:cond delay="0"/>
                                          </p:stCondLst>
                                        </p:cTn>
                                        <p:tgtEl>
                                          <p:spTgt spid="386"/>
                                        </p:tgtEl>
                                        <p:attrNameLst>
                                          <p:attrName>style.visibility</p:attrName>
                                        </p:attrNameLst>
                                      </p:cBhvr>
                                      <p:to>
                                        <p:strVal val="visible"/>
                                      </p:to>
                                    </p:set>
                                    <p:animEffect filter="fade" transition="in">
                                      <p:cBhvr>
                                        <p:cTn dur="1000"/>
                                        <p:tgtEl>
                                          <p:spTgt spid="386"/>
                                        </p:tgtEl>
                                      </p:cBhvr>
                                    </p:animEffect>
                                  </p:childTnLst>
                                </p:cTn>
                              </p:par>
                              <p:par>
                                <p:cTn fill="hold" nodeType="withEffect" presetClass="entr" presetID="10" presetSubtype="0">
                                  <p:stCondLst>
                                    <p:cond delay="0"/>
                                  </p:stCondLst>
                                  <p:childTnLst>
                                    <p:set>
                                      <p:cBhvr>
                                        <p:cTn dur="1" fill="hold">
                                          <p:stCondLst>
                                            <p:cond delay="0"/>
                                          </p:stCondLst>
                                        </p:cTn>
                                        <p:tgtEl>
                                          <p:spTgt spid="379"/>
                                        </p:tgtEl>
                                        <p:attrNameLst>
                                          <p:attrName>style.visibility</p:attrName>
                                        </p:attrNameLst>
                                      </p:cBhvr>
                                      <p:to>
                                        <p:strVal val="visible"/>
                                      </p:to>
                                    </p:set>
                                    <p:animEffect filter="fade" transition="in">
                                      <p:cBhvr>
                                        <p:cTn dur="1000"/>
                                        <p:tgtEl>
                                          <p:spTgt spid="37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8"/>
                                        </p:tgtEl>
                                        <p:attrNameLst>
                                          <p:attrName>style.visibility</p:attrName>
                                        </p:attrNameLst>
                                      </p:cBhvr>
                                      <p:to>
                                        <p:strVal val="visible"/>
                                      </p:to>
                                    </p:set>
                                    <p:animEffect filter="fade" transition="in">
                                      <p:cBhvr>
                                        <p:cTn dur="1000"/>
                                        <p:tgtEl>
                                          <p:spTgt spid="368"/>
                                        </p:tgtEl>
                                      </p:cBhvr>
                                    </p:animEffect>
                                  </p:childTnLst>
                                </p:cTn>
                              </p:par>
                              <p:par>
                                <p:cTn fill="hold" nodeType="with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1000"/>
                                        <p:tgtEl>
                                          <p:spTgt spid="37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2"/>
                                        </p:tgtEl>
                                        <p:attrNameLst>
                                          <p:attrName>style.visibility</p:attrName>
                                        </p:attrNameLst>
                                      </p:cBhvr>
                                      <p:to>
                                        <p:strVal val="visible"/>
                                      </p:to>
                                    </p:set>
                                    <p:animEffect filter="fade" transition="in">
                                      <p:cBhvr>
                                        <p:cTn dur="1000"/>
                                        <p:tgtEl>
                                          <p:spTgt spid="372"/>
                                        </p:tgtEl>
                                      </p:cBhvr>
                                    </p:animEffect>
                                  </p:childTnLst>
                                </p:cTn>
                              </p:par>
                              <p:par>
                                <p:cTn fill="hold" nodeType="withEffect" presetClass="entr" presetID="10" presetSubtype="0">
                                  <p:stCondLst>
                                    <p:cond delay="0"/>
                                  </p:stCondLst>
                                  <p:childTnLst>
                                    <p:set>
                                      <p:cBhvr>
                                        <p:cTn dur="1" fill="hold">
                                          <p:stCondLst>
                                            <p:cond delay="0"/>
                                          </p:stCondLst>
                                        </p:cTn>
                                        <p:tgtEl>
                                          <p:spTgt spid="377"/>
                                        </p:tgtEl>
                                        <p:attrNameLst>
                                          <p:attrName>style.visibility</p:attrName>
                                        </p:attrNameLst>
                                      </p:cBhvr>
                                      <p:to>
                                        <p:strVal val="visible"/>
                                      </p:to>
                                    </p:set>
                                    <p:animEffect filter="fade" transition="in">
                                      <p:cBhvr>
                                        <p:cTn dur="1000"/>
                                        <p:tgtEl>
                                          <p:spTgt spid="377"/>
                                        </p:tgtEl>
                                      </p:cBhvr>
                                    </p:animEffect>
                                  </p:childTnLst>
                                </p:cTn>
                              </p:par>
                              <p:par>
                                <p:cTn fill="hold" nodeType="with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1000"/>
                                        <p:tgtEl>
                                          <p:spTgt spid="37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6"/>
                                        </p:tgtEl>
                                        <p:attrNameLst>
                                          <p:attrName>style.visibility</p:attrName>
                                        </p:attrNameLst>
                                      </p:cBhvr>
                                      <p:to>
                                        <p:strVal val="visible"/>
                                      </p:to>
                                    </p:set>
                                    <p:animEffect filter="fade" transition="in">
                                      <p:cBhvr>
                                        <p:cTn dur="1000"/>
                                        <p:tgtEl>
                                          <p:spTgt spid="376"/>
                                        </p:tgtEl>
                                      </p:cBhvr>
                                    </p:animEffect>
                                  </p:childTnLst>
                                </p:cTn>
                              </p:par>
                              <p:par>
                                <p:cTn fill="hold" nodeType="withEffect" presetClass="entr" presetID="10" presetSubtype="0">
                                  <p:stCondLst>
                                    <p:cond delay="0"/>
                                  </p:stCondLst>
                                  <p:childTnLst>
                                    <p:set>
                                      <p:cBhvr>
                                        <p:cTn dur="1" fill="hold">
                                          <p:stCondLst>
                                            <p:cond delay="0"/>
                                          </p:stCondLst>
                                        </p:cTn>
                                        <p:tgtEl>
                                          <p:spTgt spid="373"/>
                                        </p:tgtEl>
                                        <p:attrNameLst>
                                          <p:attrName>style.visibility</p:attrName>
                                        </p:attrNameLst>
                                      </p:cBhvr>
                                      <p:to>
                                        <p:strVal val="visible"/>
                                      </p:to>
                                    </p:set>
                                    <p:animEffect filter="fade" transition="in">
                                      <p:cBhvr>
                                        <p:cTn dur="1000"/>
                                        <p:tgtEl>
                                          <p:spTgt spid="3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4"/>
                                        </p:tgtEl>
                                        <p:attrNameLst>
                                          <p:attrName>style.visibility</p:attrName>
                                        </p:attrNameLst>
                                      </p:cBhvr>
                                      <p:to>
                                        <p:strVal val="visible"/>
                                      </p:to>
                                    </p:set>
                                    <p:animEffect filter="fade" transition="in">
                                      <p:cBhvr>
                                        <p:cTn dur="1000"/>
                                        <p:tgtEl>
                                          <p:spTgt spid="374"/>
                                        </p:tgtEl>
                                      </p:cBhvr>
                                    </p:animEffect>
                                  </p:childTnLst>
                                </p:cTn>
                              </p:par>
                              <p:par>
                                <p:cTn fill="hold" nodeType="withEffect" presetClass="entr" presetID="10" presetSubtype="0">
                                  <p:stCondLst>
                                    <p:cond delay="0"/>
                                  </p:stCondLst>
                                  <p:childTnLst>
                                    <p:set>
                                      <p:cBhvr>
                                        <p:cTn dur="1" fill="hold">
                                          <p:stCondLst>
                                            <p:cond delay="0"/>
                                          </p:stCondLst>
                                        </p:cTn>
                                        <p:tgtEl>
                                          <p:spTgt spid="375"/>
                                        </p:tgtEl>
                                        <p:attrNameLst>
                                          <p:attrName>style.visibility</p:attrName>
                                        </p:attrNameLst>
                                      </p:cBhvr>
                                      <p:to>
                                        <p:strVal val="visible"/>
                                      </p:to>
                                    </p:set>
                                    <p:animEffect filter="fade" transition="in">
                                      <p:cBhvr>
                                        <p:cTn dur="1000"/>
                                        <p:tgtEl>
                                          <p:spTgt spid="3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0" name="Shape 390"/>
        <p:cNvGrpSpPr/>
        <p:nvPr/>
      </p:nvGrpSpPr>
      <p:grpSpPr>
        <a:xfrm>
          <a:off x="0" y="0"/>
          <a:ext cx="0" cy="0"/>
          <a:chOff x="0" y="0"/>
          <a:chExt cx="0" cy="0"/>
        </a:xfrm>
      </p:grpSpPr>
      <p:sp>
        <p:nvSpPr>
          <p:cNvPr id="391" name="Google Shape;391;p35"/>
          <p:cNvSpPr txBox="1"/>
          <p:nvPr>
            <p:ph idx="1" type="body"/>
          </p:nvPr>
        </p:nvSpPr>
        <p:spPr>
          <a:xfrm>
            <a:off x="4081550" y="1190675"/>
            <a:ext cx="3195600" cy="431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400">
                <a:solidFill>
                  <a:srgbClr val="6D9EEB"/>
                </a:solidFill>
              </a:rPr>
              <a:t>Stuff being directly measured</a:t>
            </a:r>
            <a:endParaRPr sz="1400">
              <a:solidFill>
                <a:srgbClr val="6D9EEB"/>
              </a:solidFill>
            </a:endParaRPr>
          </a:p>
        </p:txBody>
      </p:sp>
      <p:sp>
        <p:nvSpPr>
          <p:cNvPr id="392" name="Google Shape;392;p35"/>
          <p:cNvSpPr txBox="1"/>
          <p:nvPr>
            <p:ph idx="1" type="body"/>
          </p:nvPr>
        </p:nvSpPr>
        <p:spPr>
          <a:xfrm>
            <a:off x="4081550" y="2028875"/>
            <a:ext cx="3195600" cy="4311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400">
                <a:solidFill>
                  <a:srgbClr val="93C47D"/>
                </a:solidFill>
              </a:rPr>
              <a:t>Parameter we want to know</a:t>
            </a:r>
            <a:endParaRPr sz="1400">
              <a:solidFill>
                <a:srgbClr val="93C47D"/>
              </a:solidFill>
            </a:endParaRPr>
          </a:p>
        </p:txBody>
      </p:sp>
      <p:sp>
        <p:nvSpPr>
          <p:cNvPr id="393" name="Google Shape;393;p35"/>
          <p:cNvSpPr/>
          <p:nvPr/>
        </p:nvSpPr>
        <p:spPr>
          <a:xfrm>
            <a:off x="5325713" y="1564475"/>
            <a:ext cx="903600" cy="253800"/>
          </a:xfrm>
          <a:prstGeom prst="roundRect">
            <a:avLst>
              <a:gd fmla="val 16667" name="adj"/>
            </a:avLst>
          </a:prstGeom>
          <a:solidFill>
            <a:srgbClr val="6D9EEB">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35"/>
          <p:cNvSpPr/>
          <p:nvPr/>
        </p:nvSpPr>
        <p:spPr>
          <a:xfrm>
            <a:off x="5325713" y="1869275"/>
            <a:ext cx="903600" cy="253800"/>
          </a:xfrm>
          <a:prstGeom prst="roundRect">
            <a:avLst>
              <a:gd fmla="val 16667" name="adj"/>
            </a:avLst>
          </a:prstGeom>
          <a:solidFill>
            <a:srgbClr val="93C47D">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3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Theoretical Limit of Calibration Fidelity</a:t>
            </a:r>
            <a:endParaRPr/>
          </a:p>
        </p:txBody>
      </p:sp>
      <p:sp>
        <p:nvSpPr>
          <p:cNvPr id="396" name="Google Shape;396;p35"/>
          <p:cNvSpPr txBox="1"/>
          <p:nvPr>
            <p:ph idx="1" type="body"/>
          </p:nvPr>
        </p:nvSpPr>
        <p:spPr>
          <a:xfrm>
            <a:off x="311700" y="1152475"/>
            <a:ext cx="8520600" cy="52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Fisher Information:</a:t>
            </a:r>
            <a:endParaRPr/>
          </a:p>
        </p:txBody>
      </p:sp>
      <p:sp>
        <p:nvSpPr>
          <p:cNvPr id="397" name="Google Shape;397;p3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398" name="Google Shape;398;p35"/>
          <p:cNvPicPr preferRelativeResize="0"/>
          <p:nvPr/>
        </p:nvPicPr>
        <p:blipFill>
          <a:blip r:embed="rId3">
            <a:alphaModFix/>
          </a:blip>
          <a:stretch>
            <a:fillRect/>
          </a:stretch>
        </p:blipFill>
        <p:spPr>
          <a:xfrm>
            <a:off x="2950000" y="1587549"/>
            <a:ext cx="3244000" cy="494800"/>
          </a:xfrm>
          <a:prstGeom prst="rect">
            <a:avLst/>
          </a:prstGeom>
          <a:noFill/>
          <a:ln>
            <a:noFill/>
          </a:ln>
        </p:spPr>
      </p:pic>
      <p:pic>
        <p:nvPicPr>
          <p:cNvPr id="399" name="Google Shape;399;p35"/>
          <p:cNvPicPr preferRelativeResize="0"/>
          <p:nvPr/>
        </p:nvPicPr>
        <p:blipFill>
          <a:blip r:embed="rId4">
            <a:alphaModFix/>
          </a:blip>
          <a:stretch>
            <a:fillRect/>
          </a:stretch>
        </p:blipFill>
        <p:spPr>
          <a:xfrm>
            <a:off x="2457650" y="2649979"/>
            <a:ext cx="4228699" cy="494800"/>
          </a:xfrm>
          <a:prstGeom prst="rect">
            <a:avLst/>
          </a:prstGeom>
          <a:noFill/>
          <a:ln>
            <a:noFill/>
          </a:ln>
        </p:spPr>
      </p:pic>
      <p:sp>
        <p:nvSpPr>
          <p:cNvPr id="400" name="Google Shape;400;p35"/>
          <p:cNvSpPr txBox="1"/>
          <p:nvPr>
            <p:ph idx="1" type="body"/>
          </p:nvPr>
        </p:nvSpPr>
        <p:spPr>
          <a:xfrm>
            <a:off x="311700" y="3209875"/>
            <a:ext cx="8520600" cy="52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Cramér–Rao bound:</a:t>
            </a:r>
            <a:endParaRPr/>
          </a:p>
        </p:txBody>
      </p:sp>
      <p:pic>
        <p:nvPicPr>
          <p:cNvPr id="401" name="Google Shape;401;p35"/>
          <p:cNvPicPr preferRelativeResize="0"/>
          <p:nvPr/>
        </p:nvPicPr>
        <p:blipFill>
          <a:blip r:embed="rId5">
            <a:alphaModFix/>
          </a:blip>
          <a:stretch>
            <a:fillRect/>
          </a:stretch>
        </p:blipFill>
        <p:spPr>
          <a:xfrm>
            <a:off x="3415365" y="3597975"/>
            <a:ext cx="2438935" cy="494800"/>
          </a:xfrm>
          <a:prstGeom prst="rect">
            <a:avLst/>
          </a:prstGeom>
          <a:noFill/>
          <a:ln>
            <a:noFill/>
          </a:ln>
        </p:spPr>
      </p:pic>
      <p:pic>
        <p:nvPicPr>
          <p:cNvPr id="402" name="Google Shape;402;p35"/>
          <p:cNvPicPr preferRelativeResize="0"/>
          <p:nvPr/>
        </p:nvPicPr>
        <p:blipFill>
          <a:blip r:embed="rId6">
            <a:alphaModFix/>
          </a:blip>
          <a:stretch>
            <a:fillRect/>
          </a:stretch>
        </p:blipFill>
        <p:spPr>
          <a:xfrm>
            <a:off x="3325481" y="4323400"/>
            <a:ext cx="2493032" cy="494800"/>
          </a:xfrm>
          <a:prstGeom prst="rect">
            <a:avLst/>
          </a:prstGeom>
          <a:noFill/>
          <a:ln>
            <a:noFill/>
          </a:ln>
        </p:spPr>
      </p:pic>
      <p:sp>
        <p:nvSpPr>
          <p:cNvPr id="403" name="Google Shape;403;p35"/>
          <p:cNvSpPr txBox="1"/>
          <p:nvPr>
            <p:ph idx="1" type="body"/>
          </p:nvPr>
        </p:nvSpPr>
        <p:spPr>
          <a:xfrm>
            <a:off x="311700" y="2143075"/>
            <a:ext cx="8520600" cy="52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 is additive </a:t>
            </a:r>
            <a:endParaRPr/>
          </a:p>
        </p:txBody>
      </p:sp>
      <p:pic>
        <p:nvPicPr>
          <p:cNvPr id="404" name="Google Shape;404;p35"/>
          <p:cNvPicPr preferRelativeResize="0"/>
          <p:nvPr/>
        </p:nvPicPr>
        <p:blipFill>
          <a:blip r:embed="rId7">
            <a:alphaModFix/>
          </a:blip>
          <a:stretch>
            <a:fillRect/>
          </a:stretch>
        </p:blipFill>
        <p:spPr>
          <a:xfrm>
            <a:off x="2238375" y="1032725"/>
            <a:ext cx="4756398" cy="3170924"/>
          </a:xfrm>
          <a:prstGeom prst="rect">
            <a:avLst/>
          </a:prstGeom>
          <a:noFill/>
          <a:ln cap="flat" cmpd="sng" w="19050">
            <a:solidFill>
              <a:schemeClr val="dk2"/>
            </a:solidFill>
            <a:prstDash val="solid"/>
            <a:round/>
            <a:headEnd len="sm" w="sm" type="none"/>
            <a:tailEnd len="sm" w="sm" type="none"/>
          </a:ln>
        </p:spPr>
      </p:pic>
      <p:sp>
        <p:nvSpPr>
          <p:cNvPr id="405" name="Google Shape;405;p35"/>
          <p:cNvSpPr/>
          <p:nvPr/>
        </p:nvSpPr>
        <p:spPr>
          <a:xfrm>
            <a:off x="5613400" y="1206500"/>
            <a:ext cx="355500" cy="167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6"/>
                                        </p:tgtEl>
                                        <p:attrNameLst>
                                          <p:attrName>style.visibility</p:attrName>
                                        </p:attrNameLst>
                                      </p:cBhvr>
                                      <p:to>
                                        <p:strVal val="visible"/>
                                      </p:to>
                                    </p:set>
                                    <p:animEffect filter="fade" transition="in">
                                      <p:cBhvr>
                                        <p:cTn dur="1000"/>
                                        <p:tgtEl>
                                          <p:spTgt spid="396"/>
                                        </p:tgtEl>
                                      </p:cBhvr>
                                    </p:animEffect>
                                  </p:childTnLst>
                                </p:cTn>
                              </p:par>
                              <p:par>
                                <p:cTn fill="hold" nodeType="withEffect" presetClass="entr" presetID="10" presetSubtype="0">
                                  <p:stCondLst>
                                    <p:cond delay="0"/>
                                  </p:stCondLst>
                                  <p:childTnLst>
                                    <p:set>
                                      <p:cBhvr>
                                        <p:cTn dur="1" fill="hold">
                                          <p:stCondLst>
                                            <p:cond delay="0"/>
                                          </p:stCondLst>
                                        </p:cTn>
                                        <p:tgtEl>
                                          <p:spTgt spid="398"/>
                                        </p:tgtEl>
                                        <p:attrNameLst>
                                          <p:attrName>style.visibility</p:attrName>
                                        </p:attrNameLst>
                                      </p:cBhvr>
                                      <p:to>
                                        <p:strVal val="visible"/>
                                      </p:to>
                                    </p:set>
                                    <p:animEffect filter="fade" transition="in">
                                      <p:cBhvr>
                                        <p:cTn dur="1000"/>
                                        <p:tgtEl>
                                          <p:spTgt spid="39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3"/>
                                        </p:tgtEl>
                                        <p:attrNameLst>
                                          <p:attrName>style.visibility</p:attrName>
                                        </p:attrNameLst>
                                      </p:cBhvr>
                                      <p:to>
                                        <p:strVal val="visible"/>
                                      </p:to>
                                    </p:set>
                                    <p:animEffect filter="fade" transition="in">
                                      <p:cBhvr>
                                        <p:cTn dur="1200"/>
                                        <p:tgtEl>
                                          <p:spTgt spid="393"/>
                                        </p:tgtEl>
                                      </p:cBhvr>
                                    </p:animEffect>
                                  </p:childTnLst>
                                </p:cTn>
                              </p:par>
                              <p:par>
                                <p:cTn fill="hold" nodeType="withEffect" presetClass="entr" presetID="10" presetSubtype="0">
                                  <p:stCondLst>
                                    <p:cond delay="0"/>
                                  </p:stCondLst>
                                  <p:childTnLst>
                                    <p:set>
                                      <p:cBhvr>
                                        <p:cTn dur="1" fill="hold">
                                          <p:stCondLst>
                                            <p:cond delay="0"/>
                                          </p:stCondLst>
                                        </p:cTn>
                                        <p:tgtEl>
                                          <p:spTgt spid="391"/>
                                        </p:tgtEl>
                                        <p:attrNameLst>
                                          <p:attrName>style.visibility</p:attrName>
                                        </p:attrNameLst>
                                      </p:cBhvr>
                                      <p:to>
                                        <p:strVal val="visible"/>
                                      </p:to>
                                    </p:set>
                                    <p:animEffect filter="fade" transition="in">
                                      <p:cBhvr>
                                        <p:cTn dur="1000"/>
                                        <p:tgtEl>
                                          <p:spTgt spid="391"/>
                                        </p:tgtEl>
                                      </p:cBhvr>
                                    </p:animEffect>
                                  </p:childTnLst>
                                </p:cTn>
                              </p:par>
                              <p:par>
                                <p:cTn fill="hold" nodeType="withEffect" presetClass="entr" presetID="10" presetSubtype="0">
                                  <p:stCondLst>
                                    <p:cond delay="0"/>
                                  </p:stCondLst>
                                  <p:childTnLst>
                                    <p:set>
                                      <p:cBhvr>
                                        <p:cTn dur="1" fill="hold">
                                          <p:stCondLst>
                                            <p:cond delay="0"/>
                                          </p:stCondLst>
                                        </p:cTn>
                                        <p:tgtEl>
                                          <p:spTgt spid="394"/>
                                        </p:tgtEl>
                                        <p:attrNameLst>
                                          <p:attrName>style.visibility</p:attrName>
                                        </p:attrNameLst>
                                      </p:cBhvr>
                                      <p:to>
                                        <p:strVal val="visible"/>
                                      </p:to>
                                    </p:set>
                                    <p:animEffect filter="fade" transition="in">
                                      <p:cBhvr>
                                        <p:cTn dur="1000"/>
                                        <p:tgtEl>
                                          <p:spTgt spid="394"/>
                                        </p:tgtEl>
                                      </p:cBhvr>
                                    </p:animEffect>
                                  </p:childTnLst>
                                </p:cTn>
                              </p:par>
                              <p:par>
                                <p:cTn fill="hold" nodeType="with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1000"/>
                                        <p:tgtEl>
                                          <p:spTgt spid="39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3"/>
                                        </p:tgtEl>
                                        <p:attrNameLst>
                                          <p:attrName>style.visibility</p:attrName>
                                        </p:attrNameLst>
                                      </p:cBhvr>
                                      <p:to>
                                        <p:strVal val="visible"/>
                                      </p:to>
                                    </p:set>
                                    <p:animEffect filter="fade" transition="in">
                                      <p:cBhvr>
                                        <p:cTn dur="1000"/>
                                        <p:tgtEl>
                                          <p:spTgt spid="403"/>
                                        </p:tgtEl>
                                      </p:cBhvr>
                                    </p:animEffect>
                                  </p:childTnLst>
                                </p:cTn>
                              </p:par>
                              <p:par>
                                <p:cTn fill="hold" nodeType="withEffect" presetClass="entr" presetID="10" presetSubtype="0">
                                  <p:stCondLst>
                                    <p:cond delay="0"/>
                                  </p:stCondLst>
                                  <p:childTnLst>
                                    <p:set>
                                      <p:cBhvr>
                                        <p:cTn dur="1" fill="hold">
                                          <p:stCondLst>
                                            <p:cond delay="0"/>
                                          </p:stCondLst>
                                        </p:cTn>
                                        <p:tgtEl>
                                          <p:spTgt spid="399"/>
                                        </p:tgtEl>
                                        <p:attrNameLst>
                                          <p:attrName>style.visibility</p:attrName>
                                        </p:attrNameLst>
                                      </p:cBhvr>
                                      <p:to>
                                        <p:strVal val="visible"/>
                                      </p:to>
                                    </p:set>
                                    <p:animEffect filter="fade" transition="in">
                                      <p:cBhvr>
                                        <p:cTn dur="1000"/>
                                        <p:tgtEl>
                                          <p:spTgt spid="3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0"/>
                                        </p:tgtEl>
                                        <p:attrNameLst>
                                          <p:attrName>style.visibility</p:attrName>
                                        </p:attrNameLst>
                                      </p:cBhvr>
                                      <p:to>
                                        <p:strVal val="visible"/>
                                      </p:to>
                                    </p:set>
                                    <p:animEffect filter="fade" transition="in">
                                      <p:cBhvr>
                                        <p:cTn dur="1000"/>
                                        <p:tgtEl>
                                          <p:spTgt spid="400"/>
                                        </p:tgtEl>
                                      </p:cBhvr>
                                    </p:animEffect>
                                  </p:childTnLst>
                                </p:cTn>
                              </p:par>
                              <p:par>
                                <p:cTn fill="hold" nodeType="withEffect" presetClass="entr" presetID="10" presetSubtype="0">
                                  <p:stCondLst>
                                    <p:cond delay="0"/>
                                  </p:stCondLst>
                                  <p:childTnLst>
                                    <p:set>
                                      <p:cBhvr>
                                        <p:cTn dur="1" fill="hold">
                                          <p:stCondLst>
                                            <p:cond delay="0"/>
                                          </p:stCondLst>
                                        </p:cTn>
                                        <p:tgtEl>
                                          <p:spTgt spid="401"/>
                                        </p:tgtEl>
                                        <p:attrNameLst>
                                          <p:attrName>style.visibility</p:attrName>
                                        </p:attrNameLst>
                                      </p:cBhvr>
                                      <p:to>
                                        <p:strVal val="visible"/>
                                      </p:to>
                                    </p:set>
                                    <p:animEffect filter="fade" transition="in">
                                      <p:cBhvr>
                                        <p:cTn dur="1000"/>
                                        <p:tgtEl>
                                          <p:spTgt spid="4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2"/>
                                        </p:tgtEl>
                                        <p:attrNameLst>
                                          <p:attrName>style.visibility</p:attrName>
                                        </p:attrNameLst>
                                      </p:cBhvr>
                                      <p:to>
                                        <p:strVal val="visible"/>
                                      </p:to>
                                    </p:set>
                                    <p:animEffect filter="fade" transition="in">
                                      <p:cBhvr>
                                        <p:cTn dur="1000"/>
                                        <p:tgtEl>
                                          <p:spTgt spid="4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100"/>
                                        <p:tgtEl>
                                          <p:spTgt spid="396"/>
                                        </p:tgtEl>
                                      </p:cBhvr>
                                    </p:animEffect>
                                    <p:set>
                                      <p:cBhvr>
                                        <p:cTn dur="1" fill="hold">
                                          <p:stCondLst>
                                            <p:cond delay="1100"/>
                                          </p:stCondLst>
                                        </p:cTn>
                                        <p:tgtEl>
                                          <p:spTgt spid="396"/>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03"/>
                                        </p:tgtEl>
                                      </p:cBhvr>
                                    </p:animEffect>
                                    <p:set>
                                      <p:cBhvr>
                                        <p:cTn dur="1" fill="hold">
                                          <p:stCondLst>
                                            <p:cond delay="1000"/>
                                          </p:stCondLst>
                                        </p:cTn>
                                        <p:tgtEl>
                                          <p:spTgt spid="40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400"/>
                                        </p:tgtEl>
                                      </p:cBhvr>
                                    </p:animEffect>
                                    <p:set>
                                      <p:cBhvr>
                                        <p:cTn dur="1" fill="hold">
                                          <p:stCondLst>
                                            <p:cond delay="1000"/>
                                          </p:stCondLst>
                                        </p:cTn>
                                        <p:tgtEl>
                                          <p:spTgt spid="40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405"/>
                                        </p:tgtEl>
                                        <p:attrNameLst>
                                          <p:attrName>style.visibility</p:attrName>
                                        </p:attrNameLst>
                                      </p:cBhvr>
                                      <p:to>
                                        <p:strVal val="visible"/>
                                      </p:to>
                                    </p:set>
                                    <p:animEffect filter="fade" transition="in">
                                      <p:cBhvr>
                                        <p:cTn dur="1000"/>
                                        <p:tgtEl>
                                          <p:spTgt spid="405"/>
                                        </p:tgtEl>
                                      </p:cBhvr>
                                    </p:animEffect>
                                  </p:childTnLst>
                                </p:cTn>
                              </p:par>
                              <p:par>
                                <p:cTn fill="hold" nodeType="withEffect" presetClass="entr" presetID="10" presetSubtype="0">
                                  <p:stCondLst>
                                    <p:cond delay="0"/>
                                  </p:stCondLst>
                                  <p:childTnLst>
                                    <p:set>
                                      <p:cBhvr>
                                        <p:cTn dur="1" fill="hold">
                                          <p:stCondLst>
                                            <p:cond delay="0"/>
                                          </p:stCondLst>
                                        </p:cTn>
                                        <p:tgtEl>
                                          <p:spTgt spid="404"/>
                                        </p:tgtEl>
                                        <p:attrNameLst>
                                          <p:attrName>style.visibility</p:attrName>
                                        </p:attrNameLst>
                                      </p:cBhvr>
                                      <p:to>
                                        <p:strVal val="visible"/>
                                      </p:to>
                                    </p:set>
                                    <p:animEffect filter="fade" transition="in">
                                      <p:cBhvr>
                                        <p:cTn dur="1000"/>
                                        <p:tgtEl>
                                          <p:spTgt spid="4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09" name="Shape 409"/>
        <p:cNvGrpSpPr/>
        <p:nvPr/>
      </p:nvGrpSpPr>
      <p:grpSpPr>
        <a:xfrm>
          <a:off x="0" y="0"/>
          <a:ext cx="0" cy="0"/>
          <a:chOff x="0" y="0"/>
          <a:chExt cx="0" cy="0"/>
        </a:xfrm>
      </p:grpSpPr>
      <p:sp>
        <p:nvSpPr>
          <p:cNvPr id="410" name="Google Shape;410;p3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“Gauge” Degrees of Freedom</a:t>
            </a:r>
            <a:endParaRPr/>
          </a:p>
        </p:txBody>
      </p:sp>
      <p:sp>
        <p:nvSpPr>
          <p:cNvPr id="411" name="Google Shape;411;p3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412" name="Google Shape;412;p36"/>
          <p:cNvPicPr preferRelativeResize="0"/>
          <p:nvPr/>
        </p:nvPicPr>
        <p:blipFill>
          <a:blip r:embed="rId3">
            <a:alphaModFix/>
          </a:blip>
          <a:stretch>
            <a:fillRect/>
          </a:stretch>
        </p:blipFill>
        <p:spPr>
          <a:xfrm>
            <a:off x="152400" y="1170125"/>
            <a:ext cx="4320221" cy="3820974"/>
          </a:xfrm>
          <a:prstGeom prst="rect">
            <a:avLst/>
          </a:prstGeom>
          <a:noFill/>
          <a:ln>
            <a:noFill/>
          </a:ln>
        </p:spPr>
      </p:pic>
      <p:pic>
        <p:nvPicPr>
          <p:cNvPr id="413" name="Google Shape;413;p36"/>
          <p:cNvPicPr preferRelativeResize="0"/>
          <p:nvPr/>
        </p:nvPicPr>
        <p:blipFill>
          <a:blip r:embed="rId4">
            <a:alphaModFix/>
          </a:blip>
          <a:stretch>
            <a:fillRect/>
          </a:stretch>
        </p:blipFill>
        <p:spPr>
          <a:xfrm>
            <a:off x="4811613" y="3624176"/>
            <a:ext cx="3951388" cy="393600"/>
          </a:xfrm>
          <a:prstGeom prst="rect">
            <a:avLst/>
          </a:prstGeom>
          <a:noFill/>
          <a:ln>
            <a:noFill/>
          </a:ln>
        </p:spPr>
      </p:pic>
      <p:sp>
        <p:nvSpPr>
          <p:cNvPr id="414" name="Google Shape;414;p36"/>
          <p:cNvSpPr txBox="1"/>
          <p:nvPr>
            <p:ph idx="1" type="body"/>
          </p:nvPr>
        </p:nvSpPr>
        <p:spPr>
          <a:xfrm>
            <a:off x="4731300" y="2981275"/>
            <a:ext cx="4320300" cy="5295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Permitted Operators (i = 1, 2 or 3):</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18" name="Shape 418"/>
        <p:cNvGrpSpPr/>
        <p:nvPr/>
      </p:nvGrpSpPr>
      <p:grpSpPr>
        <a:xfrm>
          <a:off x="0" y="0"/>
          <a:ext cx="0" cy="0"/>
          <a:chOff x="0" y="0"/>
          <a:chExt cx="0" cy="0"/>
        </a:xfrm>
      </p:grpSpPr>
      <p:sp>
        <p:nvSpPr>
          <p:cNvPr id="419" name="Google Shape;419;p3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Intrinsic State Preparation and Measurement Errors</a:t>
            </a:r>
            <a:endParaRPr/>
          </a:p>
        </p:txBody>
      </p:sp>
      <p:sp>
        <p:nvSpPr>
          <p:cNvPr id="420" name="Google Shape;420;p3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1" name="Google Shape;421;p37"/>
          <p:cNvSpPr txBox="1"/>
          <p:nvPr>
            <p:ph idx="1" type="body"/>
          </p:nvPr>
        </p:nvSpPr>
        <p:spPr>
          <a:xfrm>
            <a:off x="311700" y="4267050"/>
            <a:ext cx="8520600" cy="524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a:t>Intrinsic SPAM causes a bias in our estimator!</a:t>
            </a:r>
            <a:endParaRPr/>
          </a:p>
        </p:txBody>
      </p:sp>
      <p:pic>
        <p:nvPicPr>
          <p:cNvPr id="422" name="Google Shape;422;p37"/>
          <p:cNvPicPr preferRelativeResize="0"/>
          <p:nvPr/>
        </p:nvPicPr>
        <p:blipFill rotWithShape="1">
          <a:blip r:embed="rId3">
            <a:alphaModFix/>
          </a:blip>
          <a:srcRect b="47008" l="0" r="0" t="0"/>
          <a:stretch/>
        </p:blipFill>
        <p:spPr>
          <a:xfrm>
            <a:off x="1143000" y="1093925"/>
            <a:ext cx="6884732" cy="3096922"/>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426" name="Shape 426"/>
        <p:cNvGrpSpPr/>
        <p:nvPr/>
      </p:nvGrpSpPr>
      <p:grpSpPr>
        <a:xfrm>
          <a:off x="0" y="0"/>
          <a:ext cx="0" cy="0"/>
          <a:chOff x="0" y="0"/>
          <a:chExt cx="0" cy="0"/>
        </a:xfrm>
      </p:grpSpPr>
      <p:sp>
        <p:nvSpPr>
          <p:cNvPr id="427" name="Google Shape;427;p3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Non-unitary Evolution</a:t>
            </a:r>
            <a:endParaRPr/>
          </a:p>
        </p:txBody>
      </p:sp>
      <p:sp>
        <p:nvSpPr>
          <p:cNvPr id="428" name="Google Shape;428;p3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29" name="Google Shape;429;p38"/>
          <p:cNvSpPr txBox="1"/>
          <p:nvPr>
            <p:ph idx="1" type="body"/>
          </p:nvPr>
        </p:nvSpPr>
        <p:spPr>
          <a:xfrm>
            <a:off x="311700" y="1152475"/>
            <a:ext cx="2256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Hamiltonian model is incapable of capturing decoherence.</a:t>
            </a:r>
            <a:endParaRPr/>
          </a:p>
          <a:p>
            <a:pPr indent="0" lvl="0" marL="0" rtl="0" algn="l">
              <a:spcBef>
                <a:spcPts val="1600"/>
              </a:spcBef>
              <a:spcAft>
                <a:spcPts val="1600"/>
              </a:spcAft>
              <a:buNone/>
            </a:pPr>
            <a:r>
              <a:rPr lang="en"/>
              <a:t>A Lindbladian model can cover most of the dynamics.</a:t>
            </a:r>
            <a:endParaRPr/>
          </a:p>
        </p:txBody>
      </p:sp>
      <p:pic>
        <p:nvPicPr>
          <p:cNvPr id="430" name="Google Shape;430;p38"/>
          <p:cNvPicPr preferRelativeResize="0"/>
          <p:nvPr/>
        </p:nvPicPr>
        <p:blipFill>
          <a:blip r:embed="rId3">
            <a:alphaModFix/>
          </a:blip>
          <a:stretch>
            <a:fillRect/>
          </a:stretch>
        </p:blipFill>
        <p:spPr>
          <a:xfrm>
            <a:off x="2949600" y="1093925"/>
            <a:ext cx="5616852" cy="3744568"/>
          </a:xfrm>
          <a:prstGeom prst="rect">
            <a:avLst/>
          </a:prstGeom>
          <a:noFill/>
          <a:ln cap="flat" cmpd="sng" w="19050">
            <a:solidFill>
              <a:schemeClr val="dk2"/>
            </a:solidFill>
            <a:prstDash val="solid"/>
            <a:round/>
            <a:headEnd len="sm" w="sm" type="none"/>
            <a:tailEnd len="sm" w="sm" type="none"/>
          </a:ln>
        </p:spPr>
      </p:pic>
      <p:pic>
        <p:nvPicPr>
          <p:cNvPr id="431" name="Google Shape;431;p38"/>
          <p:cNvPicPr preferRelativeResize="0"/>
          <p:nvPr/>
        </p:nvPicPr>
        <p:blipFill rotWithShape="1">
          <a:blip r:embed="rId4">
            <a:alphaModFix/>
          </a:blip>
          <a:srcRect b="0" l="5606" r="0" t="0"/>
          <a:stretch/>
        </p:blipFill>
        <p:spPr>
          <a:xfrm>
            <a:off x="3690609" y="2249368"/>
            <a:ext cx="1209125" cy="54142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5" name="Shape 435"/>
        <p:cNvGrpSpPr/>
        <p:nvPr/>
      </p:nvGrpSpPr>
      <p:grpSpPr>
        <a:xfrm>
          <a:off x="0" y="0"/>
          <a:ext cx="0" cy="0"/>
          <a:chOff x="0" y="0"/>
          <a:chExt cx="0" cy="0"/>
        </a:xfrm>
      </p:grpSpPr>
      <p:sp>
        <p:nvSpPr>
          <p:cNvPr id="436" name="Google Shape;436;p3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Improving Sensitivity Through Optimal Control</a:t>
            </a:r>
            <a:endParaRPr/>
          </a:p>
        </p:txBody>
      </p:sp>
      <p:sp>
        <p:nvSpPr>
          <p:cNvPr id="437" name="Google Shape;437;p3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438" name="Google Shape;438;p39"/>
          <p:cNvSpPr txBox="1"/>
          <p:nvPr>
            <p:ph idx="1" type="body"/>
          </p:nvPr>
        </p:nvSpPr>
        <p:spPr>
          <a:xfrm>
            <a:off x="159300" y="1381075"/>
            <a:ext cx="2637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Naturally, the gradient descent procedure can be run in reverse to devise a control pulse for desired final state or another metric.</a:t>
            </a:r>
            <a:endParaRPr/>
          </a:p>
          <a:p>
            <a:pPr indent="0" lvl="0" marL="0" rtl="0" algn="l">
              <a:spcBef>
                <a:spcPts val="1600"/>
              </a:spcBef>
              <a:spcAft>
                <a:spcPts val="1600"/>
              </a:spcAft>
              <a:buNone/>
            </a:pPr>
            <a:r>
              <a:rPr lang="en"/>
              <a:t>E.g. </a:t>
            </a:r>
            <a:r>
              <a:rPr lang="en"/>
              <a:t>Fisher Information can be maximized.</a:t>
            </a:r>
            <a:endParaRPr/>
          </a:p>
        </p:txBody>
      </p:sp>
      <p:pic>
        <p:nvPicPr>
          <p:cNvPr id="439" name="Google Shape;439;p39"/>
          <p:cNvPicPr preferRelativeResize="0"/>
          <p:nvPr/>
        </p:nvPicPr>
        <p:blipFill>
          <a:blip r:embed="rId3">
            <a:alphaModFix/>
          </a:blip>
          <a:stretch>
            <a:fillRect/>
          </a:stretch>
        </p:blipFill>
        <p:spPr>
          <a:xfrm>
            <a:off x="2949600" y="1093925"/>
            <a:ext cx="5616849" cy="3685982"/>
          </a:xfrm>
          <a:prstGeom prst="rect">
            <a:avLst/>
          </a:prstGeom>
          <a:noFill/>
          <a:ln cap="flat" cmpd="sng" w="19050">
            <a:solidFill>
              <a:schemeClr val="dk2"/>
            </a:solidFill>
            <a:prstDash val="solid"/>
            <a:round/>
            <a:headEnd len="sm" w="sm" type="none"/>
            <a:tailEnd len="sm" w="sm" type="none"/>
          </a:ln>
        </p:spPr>
      </p:pic>
      <p:sp>
        <p:nvSpPr>
          <p:cNvPr id="440" name="Google Shape;440;p39"/>
          <p:cNvSpPr/>
          <p:nvPr/>
        </p:nvSpPr>
        <p:spPr>
          <a:xfrm>
            <a:off x="5123325" y="1136275"/>
            <a:ext cx="1929600" cy="222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about Stochastic Master Equations</a:t>
            </a:r>
            <a:endParaRPr/>
          </a:p>
        </p:txBody>
      </p:sp>
      <p:sp>
        <p:nvSpPr>
          <p:cNvPr id="446" name="Google Shape;446;p4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sp>
        <p:nvSpPr>
          <p:cNvPr id="447" name="Google Shape;447;p40"/>
          <p:cNvSpPr txBox="1"/>
          <p:nvPr>
            <p:ph idx="1" type="body"/>
          </p:nvPr>
        </p:nvSpPr>
        <p:spPr>
          <a:xfrm>
            <a:off x="7699500" y="79325"/>
            <a:ext cx="1383000" cy="9384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1400"/>
              <a:t>Alternative blackbox RNN approach in arxiv:1811.12420</a:t>
            </a:r>
            <a:endParaRPr sz="1400"/>
          </a:p>
        </p:txBody>
      </p:sp>
      <p:sp>
        <p:nvSpPr>
          <p:cNvPr id="448" name="Google Shape;448;p40"/>
          <p:cNvSpPr txBox="1"/>
          <p:nvPr>
            <p:ph idx="1" type="body"/>
          </p:nvPr>
        </p:nvSpPr>
        <p:spPr>
          <a:xfrm>
            <a:off x="949000" y="2337300"/>
            <a:ext cx="8413800" cy="719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E06666"/>
                </a:solidFill>
              </a:rPr>
              <a:t>Unitary (Hamiltonian)</a:t>
            </a:r>
            <a:r>
              <a:rPr lang="en"/>
              <a:t>   </a:t>
            </a:r>
            <a:r>
              <a:rPr lang="en">
                <a:solidFill>
                  <a:srgbClr val="6D9EEB"/>
                </a:solidFill>
              </a:rPr>
              <a:t>Dissipative (Lindbladian)</a:t>
            </a:r>
            <a:r>
              <a:rPr lang="en"/>
              <a:t>  </a:t>
            </a:r>
            <a:r>
              <a:rPr lang="en">
                <a:solidFill>
                  <a:srgbClr val="C27BA0"/>
                </a:solidFill>
              </a:rPr>
              <a:t>Weak Measurement (Backaction)</a:t>
            </a:r>
            <a:endParaRPr>
              <a:solidFill>
                <a:srgbClr val="C27BA0"/>
              </a:solidFill>
            </a:endParaRPr>
          </a:p>
        </p:txBody>
      </p:sp>
      <p:sp>
        <p:nvSpPr>
          <p:cNvPr id="449" name="Google Shape;449;p40"/>
          <p:cNvSpPr/>
          <p:nvPr/>
        </p:nvSpPr>
        <p:spPr>
          <a:xfrm>
            <a:off x="1143000" y="1577750"/>
            <a:ext cx="2187900" cy="841500"/>
          </a:xfrm>
          <a:prstGeom prst="roundRect">
            <a:avLst>
              <a:gd fmla="val 16667" name="adj"/>
            </a:avLst>
          </a:prstGeom>
          <a:solidFill>
            <a:srgbClr val="E06666">
              <a:alpha val="5037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0" name="Google Shape;450;p40"/>
          <p:cNvSpPr/>
          <p:nvPr/>
        </p:nvSpPr>
        <p:spPr>
          <a:xfrm>
            <a:off x="3752175" y="1583173"/>
            <a:ext cx="1962900" cy="841500"/>
          </a:xfrm>
          <a:prstGeom prst="roundRect">
            <a:avLst>
              <a:gd fmla="val 16667" name="adj"/>
            </a:avLst>
          </a:prstGeom>
          <a:solidFill>
            <a:srgbClr val="6D9EEB">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1" name="Google Shape;451;p40"/>
          <p:cNvSpPr/>
          <p:nvPr/>
        </p:nvSpPr>
        <p:spPr>
          <a:xfrm>
            <a:off x="6136350" y="1583173"/>
            <a:ext cx="2855400" cy="841500"/>
          </a:xfrm>
          <a:prstGeom prst="roundRect">
            <a:avLst>
              <a:gd fmla="val 16667" name="adj"/>
            </a:avLst>
          </a:prstGeom>
          <a:solidFill>
            <a:srgbClr val="C27BA0">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2" name="Google Shape;452;p40"/>
          <p:cNvPicPr preferRelativeResize="0"/>
          <p:nvPr/>
        </p:nvPicPr>
        <p:blipFill>
          <a:blip r:embed="rId3">
            <a:alphaModFix/>
          </a:blip>
          <a:stretch>
            <a:fillRect/>
          </a:stretch>
        </p:blipFill>
        <p:spPr>
          <a:xfrm>
            <a:off x="152400" y="1779725"/>
            <a:ext cx="8839204" cy="476439"/>
          </a:xfrm>
          <a:prstGeom prst="rect">
            <a:avLst/>
          </a:prstGeom>
          <a:noFill/>
          <a:ln>
            <a:noFill/>
          </a:ln>
        </p:spPr>
      </p:pic>
      <p:sp>
        <p:nvSpPr>
          <p:cNvPr id="453" name="Google Shape;453;p40"/>
          <p:cNvSpPr/>
          <p:nvPr/>
        </p:nvSpPr>
        <p:spPr>
          <a:xfrm>
            <a:off x="5653900" y="3473424"/>
            <a:ext cx="316800" cy="393600"/>
          </a:xfrm>
          <a:prstGeom prst="roundRect">
            <a:avLst>
              <a:gd fmla="val 16667" name="adj"/>
            </a:avLst>
          </a:prstGeom>
          <a:solidFill>
            <a:srgbClr val="C27BA0">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54" name="Google Shape;454;p40"/>
          <p:cNvPicPr preferRelativeResize="0"/>
          <p:nvPr/>
        </p:nvPicPr>
        <p:blipFill>
          <a:blip r:embed="rId4">
            <a:alphaModFix/>
          </a:blip>
          <a:stretch>
            <a:fillRect/>
          </a:stretch>
        </p:blipFill>
        <p:spPr>
          <a:xfrm>
            <a:off x="4321997" y="3473429"/>
            <a:ext cx="4633266" cy="476450"/>
          </a:xfrm>
          <a:prstGeom prst="rect">
            <a:avLst/>
          </a:prstGeom>
          <a:noFill/>
          <a:ln>
            <a:noFill/>
          </a:ln>
        </p:spPr>
      </p:pic>
      <p:sp>
        <p:nvSpPr>
          <p:cNvPr id="455" name="Google Shape;455;p40"/>
          <p:cNvSpPr txBox="1"/>
          <p:nvPr>
            <p:ph idx="1" type="body"/>
          </p:nvPr>
        </p:nvSpPr>
        <p:spPr>
          <a:xfrm>
            <a:off x="5051400" y="3949875"/>
            <a:ext cx="2279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C27BA0"/>
                </a:solidFill>
              </a:rPr>
              <a:t>Measurement Record</a:t>
            </a:r>
            <a:endParaRPr>
              <a:solidFill>
                <a:srgbClr val="C27BA0"/>
              </a:solidFill>
            </a:endParaRPr>
          </a:p>
        </p:txBody>
      </p:sp>
      <p:grpSp>
        <p:nvGrpSpPr>
          <p:cNvPr id="456" name="Google Shape;456;p40"/>
          <p:cNvGrpSpPr/>
          <p:nvPr/>
        </p:nvGrpSpPr>
        <p:grpSpPr>
          <a:xfrm>
            <a:off x="367914" y="3598699"/>
            <a:ext cx="1322624" cy="1286900"/>
            <a:chOff x="609600" y="3018175"/>
            <a:chExt cx="1919071" cy="1867237"/>
          </a:xfrm>
        </p:grpSpPr>
        <p:sp>
          <p:nvSpPr>
            <p:cNvPr id="457" name="Google Shape;457;p40"/>
            <p:cNvSpPr/>
            <p:nvPr/>
          </p:nvSpPr>
          <p:spPr>
            <a:xfrm>
              <a:off x="1456675" y="3018175"/>
              <a:ext cx="366600" cy="398400"/>
            </a:xfrm>
            <a:prstGeom prst="roundRect">
              <a:avLst>
                <a:gd fmla="val 16667" name="adj"/>
              </a:avLst>
            </a:prstGeom>
            <a:solidFill>
              <a:srgbClr val="FFD966">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p40"/>
            <p:cNvSpPr/>
            <p:nvPr/>
          </p:nvSpPr>
          <p:spPr>
            <a:xfrm>
              <a:off x="1775500" y="3816171"/>
              <a:ext cx="366600" cy="398400"/>
            </a:xfrm>
            <a:prstGeom prst="roundRect">
              <a:avLst>
                <a:gd fmla="val 16667" name="adj"/>
              </a:avLst>
            </a:prstGeom>
            <a:solidFill>
              <a:srgbClr val="FFD966">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9" name="Google Shape;459;p40"/>
            <p:cNvSpPr/>
            <p:nvPr/>
          </p:nvSpPr>
          <p:spPr>
            <a:xfrm>
              <a:off x="1415536" y="4487012"/>
              <a:ext cx="366600" cy="398400"/>
            </a:xfrm>
            <a:prstGeom prst="roundRect">
              <a:avLst>
                <a:gd fmla="val 16667" name="adj"/>
              </a:avLst>
            </a:prstGeom>
            <a:solidFill>
              <a:srgbClr val="FFD966">
                <a:alpha val="50199"/>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60" name="Google Shape;460;p40"/>
            <p:cNvPicPr preferRelativeResize="0"/>
            <p:nvPr/>
          </p:nvPicPr>
          <p:blipFill>
            <a:blip r:embed="rId5">
              <a:alphaModFix/>
            </a:blip>
            <a:stretch>
              <a:fillRect/>
            </a:stretch>
          </p:blipFill>
          <p:spPr>
            <a:xfrm>
              <a:off x="609600" y="3056400"/>
              <a:ext cx="1919071" cy="1782300"/>
            </a:xfrm>
            <a:prstGeom prst="rect">
              <a:avLst/>
            </a:prstGeom>
            <a:noFill/>
            <a:ln>
              <a:noFill/>
            </a:ln>
          </p:spPr>
        </p:pic>
      </p:grpSp>
      <p:sp>
        <p:nvSpPr>
          <p:cNvPr id="461" name="Google Shape;461;p40"/>
          <p:cNvSpPr txBox="1"/>
          <p:nvPr>
            <p:ph idx="1" type="body"/>
          </p:nvPr>
        </p:nvSpPr>
        <p:spPr>
          <a:xfrm>
            <a:off x="117988" y="3132600"/>
            <a:ext cx="2279700" cy="57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FFD966"/>
                </a:solidFill>
              </a:rPr>
              <a:t>Parameterization</a:t>
            </a:r>
            <a:endParaRPr>
              <a:solidFill>
                <a:srgbClr val="FFD966"/>
              </a:solidFill>
            </a:endParaRPr>
          </a:p>
        </p:txBody>
      </p:sp>
      <p:sp>
        <p:nvSpPr>
          <p:cNvPr id="462" name="Google Shape;462;p40"/>
          <p:cNvSpPr txBox="1"/>
          <p:nvPr>
            <p:ph idx="1" type="body"/>
          </p:nvPr>
        </p:nvSpPr>
        <p:spPr>
          <a:xfrm>
            <a:off x="1183063" y="4556701"/>
            <a:ext cx="22353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FFD966"/>
                </a:solidFill>
              </a:rPr>
              <a:t>Measurement efficiency</a:t>
            </a:r>
            <a:endParaRPr sz="1200">
              <a:solidFill>
                <a:srgbClr val="FFD966"/>
              </a:solidFill>
            </a:endParaRPr>
          </a:p>
        </p:txBody>
      </p:sp>
      <p:sp>
        <p:nvSpPr>
          <p:cNvPr id="463" name="Google Shape;463;p40"/>
          <p:cNvSpPr txBox="1"/>
          <p:nvPr>
            <p:ph idx="1" type="body"/>
          </p:nvPr>
        </p:nvSpPr>
        <p:spPr>
          <a:xfrm>
            <a:off x="1716463" y="4099501"/>
            <a:ext cx="22353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FFD966"/>
                </a:solidFill>
              </a:rPr>
              <a:t>Dissipation strength</a:t>
            </a:r>
            <a:endParaRPr sz="1200">
              <a:solidFill>
                <a:srgbClr val="FFD966"/>
              </a:solidFill>
            </a:endParaRPr>
          </a:p>
        </p:txBody>
      </p:sp>
      <p:sp>
        <p:nvSpPr>
          <p:cNvPr id="464" name="Google Shape;464;p40"/>
          <p:cNvSpPr txBox="1"/>
          <p:nvPr>
            <p:ph idx="1" type="body"/>
          </p:nvPr>
        </p:nvSpPr>
        <p:spPr>
          <a:xfrm>
            <a:off x="1716463" y="3566101"/>
            <a:ext cx="2235300" cy="393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200">
                <a:solidFill>
                  <a:srgbClr val="FFD966"/>
                </a:solidFill>
              </a:rPr>
              <a:t>Oscillation frequency</a:t>
            </a:r>
            <a:endParaRPr sz="1200">
              <a:solidFill>
                <a:srgbClr val="FFD96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3"/>
                                        </p:tgtEl>
                                        <p:attrNameLst>
                                          <p:attrName>style.visibility</p:attrName>
                                        </p:attrNameLst>
                                      </p:cBhvr>
                                      <p:to>
                                        <p:strVal val="visible"/>
                                      </p:to>
                                    </p:set>
                                    <p:animEffect filter="fade" transition="in">
                                      <p:cBhvr>
                                        <p:cTn dur="1000"/>
                                        <p:tgtEl>
                                          <p:spTgt spid="453"/>
                                        </p:tgtEl>
                                      </p:cBhvr>
                                    </p:animEffect>
                                  </p:childTnLst>
                                </p:cTn>
                              </p:par>
                              <p:par>
                                <p:cTn fill="hold" nodeType="withEffect" presetClass="entr" presetID="10" presetSubtype="0">
                                  <p:stCondLst>
                                    <p:cond delay="0"/>
                                  </p:stCondLst>
                                  <p:childTnLst>
                                    <p:set>
                                      <p:cBhvr>
                                        <p:cTn dur="1" fill="hold">
                                          <p:stCondLst>
                                            <p:cond delay="0"/>
                                          </p:stCondLst>
                                        </p:cTn>
                                        <p:tgtEl>
                                          <p:spTgt spid="454"/>
                                        </p:tgtEl>
                                        <p:attrNameLst>
                                          <p:attrName>style.visibility</p:attrName>
                                        </p:attrNameLst>
                                      </p:cBhvr>
                                      <p:to>
                                        <p:strVal val="visible"/>
                                      </p:to>
                                    </p:set>
                                    <p:animEffect filter="fade" transition="in">
                                      <p:cBhvr>
                                        <p:cTn dur="1000"/>
                                        <p:tgtEl>
                                          <p:spTgt spid="454"/>
                                        </p:tgtEl>
                                      </p:cBhvr>
                                    </p:animEffect>
                                  </p:childTnLst>
                                </p:cTn>
                              </p:par>
                              <p:par>
                                <p:cTn fill="hold" nodeType="withEffect" presetClass="entr" presetID="10" presetSubtype="0">
                                  <p:stCondLst>
                                    <p:cond delay="0"/>
                                  </p:stCondLst>
                                  <p:childTnLst>
                                    <p:set>
                                      <p:cBhvr>
                                        <p:cTn dur="1" fill="hold">
                                          <p:stCondLst>
                                            <p:cond delay="0"/>
                                          </p:stCondLst>
                                        </p:cTn>
                                        <p:tgtEl>
                                          <p:spTgt spid="455"/>
                                        </p:tgtEl>
                                        <p:attrNameLst>
                                          <p:attrName>style.visibility</p:attrName>
                                        </p:attrNameLst>
                                      </p:cBhvr>
                                      <p:to>
                                        <p:strVal val="visible"/>
                                      </p:to>
                                    </p:set>
                                    <p:animEffect filter="fade" transition="in">
                                      <p:cBhvr>
                                        <p:cTn dur="1000"/>
                                        <p:tgtEl>
                                          <p:spTgt spid="45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6"/>
                                        </p:tgtEl>
                                        <p:attrNameLst>
                                          <p:attrName>style.visibility</p:attrName>
                                        </p:attrNameLst>
                                      </p:cBhvr>
                                      <p:to>
                                        <p:strVal val="visible"/>
                                      </p:to>
                                    </p:set>
                                    <p:animEffect filter="fade" transition="in">
                                      <p:cBhvr>
                                        <p:cTn dur="1000"/>
                                        <p:tgtEl>
                                          <p:spTgt spid="456"/>
                                        </p:tgtEl>
                                      </p:cBhvr>
                                    </p:animEffect>
                                  </p:childTnLst>
                                </p:cTn>
                              </p:par>
                              <p:par>
                                <p:cTn fill="hold" nodeType="withEffect" presetClass="entr" presetID="10" presetSubtype="0">
                                  <p:stCondLst>
                                    <p:cond delay="0"/>
                                  </p:stCondLst>
                                  <p:childTnLst>
                                    <p:set>
                                      <p:cBhvr>
                                        <p:cTn dur="1" fill="hold">
                                          <p:stCondLst>
                                            <p:cond delay="0"/>
                                          </p:stCondLst>
                                        </p:cTn>
                                        <p:tgtEl>
                                          <p:spTgt spid="461"/>
                                        </p:tgtEl>
                                        <p:attrNameLst>
                                          <p:attrName>style.visibility</p:attrName>
                                        </p:attrNameLst>
                                      </p:cBhvr>
                                      <p:to>
                                        <p:strVal val="visible"/>
                                      </p:to>
                                    </p:set>
                                    <p:animEffect filter="fade" transition="in">
                                      <p:cBhvr>
                                        <p:cTn dur="1000"/>
                                        <p:tgtEl>
                                          <p:spTgt spid="461"/>
                                        </p:tgtEl>
                                      </p:cBhvr>
                                    </p:animEffect>
                                  </p:childTnLst>
                                </p:cTn>
                              </p:par>
                              <p:par>
                                <p:cTn fill="hold" nodeType="withEffect" presetClass="entr" presetID="10" presetSubtype="0">
                                  <p:stCondLst>
                                    <p:cond delay="0"/>
                                  </p:stCondLst>
                                  <p:childTnLst>
                                    <p:set>
                                      <p:cBhvr>
                                        <p:cTn dur="1" fill="hold">
                                          <p:stCondLst>
                                            <p:cond delay="0"/>
                                          </p:stCondLst>
                                        </p:cTn>
                                        <p:tgtEl>
                                          <p:spTgt spid="462"/>
                                        </p:tgtEl>
                                        <p:attrNameLst>
                                          <p:attrName>style.visibility</p:attrName>
                                        </p:attrNameLst>
                                      </p:cBhvr>
                                      <p:to>
                                        <p:strVal val="visible"/>
                                      </p:to>
                                    </p:set>
                                    <p:animEffect filter="fade" transition="in">
                                      <p:cBhvr>
                                        <p:cTn dur="1000"/>
                                        <p:tgtEl>
                                          <p:spTgt spid="462"/>
                                        </p:tgtEl>
                                      </p:cBhvr>
                                    </p:animEffect>
                                  </p:childTnLst>
                                </p:cTn>
                              </p:par>
                              <p:par>
                                <p:cTn fill="hold" nodeType="withEffect" presetClass="entr" presetID="10" presetSubtype="0">
                                  <p:stCondLst>
                                    <p:cond delay="0"/>
                                  </p:stCondLst>
                                  <p:childTnLst>
                                    <p:set>
                                      <p:cBhvr>
                                        <p:cTn dur="1" fill="hold">
                                          <p:stCondLst>
                                            <p:cond delay="0"/>
                                          </p:stCondLst>
                                        </p:cTn>
                                        <p:tgtEl>
                                          <p:spTgt spid="463"/>
                                        </p:tgtEl>
                                        <p:attrNameLst>
                                          <p:attrName>style.visibility</p:attrName>
                                        </p:attrNameLst>
                                      </p:cBhvr>
                                      <p:to>
                                        <p:strVal val="visible"/>
                                      </p:to>
                                    </p:set>
                                    <p:animEffect filter="fade" transition="in">
                                      <p:cBhvr>
                                        <p:cTn dur="1000"/>
                                        <p:tgtEl>
                                          <p:spTgt spid="463"/>
                                        </p:tgtEl>
                                      </p:cBhvr>
                                    </p:animEffect>
                                  </p:childTnLst>
                                </p:cTn>
                              </p:par>
                              <p:par>
                                <p:cTn fill="hold" nodeType="withEffect" presetClass="entr" presetID="10" presetSubtype="0">
                                  <p:stCondLst>
                                    <p:cond delay="0"/>
                                  </p:stCondLst>
                                  <p:childTnLst>
                                    <p:set>
                                      <p:cBhvr>
                                        <p:cTn dur="1" fill="hold">
                                          <p:stCondLst>
                                            <p:cond delay="0"/>
                                          </p:stCondLst>
                                        </p:cTn>
                                        <p:tgtEl>
                                          <p:spTgt spid="464"/>
                                        </p:tgtEl>
                                        <p:attrNameLst>
                                          <p:attrName>style.visibility</p:attrName>
                                        </p:attrNameLst>
                                      </p:cBhvr>
                                      <p:to>
                                        <p:strVal val="visible"/>
                                      </p:to>
                                    </p:set>
                                    <p:animEffect filter="fade" transition="in">
                                      <p:cBhvr>
                                        <p:cTn dur="1000"/>
                                        <p:tgtEl>
                                          <p:spTgt spid="46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id="469" name="Google Shape;469;p41"/>
          <p:cNvSpPr txBox="1"/>
          <p:nvPr>
            <p:ph idx="1" type="body"/>
          </p:nvPr>
        </p:nvSpPr>
        <p:spPr>
          <a:xfrm>
            <a:off x="311700" y="4535375"/>
            <a:ext cx="7534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Example Trajectory: Weakly measuring the excited state population</a:t>
            </a:r>
            <a:endParaRPr/>
          </a:p>
        </p:txBody>
      </p:sp>
      <p:sp>
        <p:nvSpPr>
          <p:cNvPr id="470" name="Google Shape;470;p4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71" name="Google Shape;471;p41"/>
          <p:cNvPicPr preferRelativeResize="0"/>
          <p:nvPr/>
        </p:nvPicPr>
        <p:blipFill>
          <a:blip r:embed="rId3">
            <a:alphaModFix/>
          </a:blip>
          <a:stretch>
            <a:fillRect/>
          </a:stretch>
        </p:blipFill>
        <p:spPr>
          <a:xfrm>
            <a:off x="2532901" y="289200"/>
            <a:ext cx="6317325" cy="4211550"/>
          </a:xfrm>
          <a:prstGeom prst="rect">
            <a:avLst/>
          </a:prstGeom>
          <a:noFill/>
          <a:ln cap="flat" cmpd="sng" w="19050">
            <a:solidFill>
              <a:schemeClr val="dk2"/>
            </a:solidFill>
            <a:prstDash val="solid"/>
            <a:round/>
            <a:headEnd len="sm" w="sm" type="none"/>
            <a:tailEnd len="sm" w="sm" type="none"/>
          </a:ln>
        </p:spPr>
      </p:pic>
      <p:pic>
        <p:nvPicPr>
          <p:cNvPr id="472" name="Google Shape;472;p41"/>
          <p:cNvPicPr preferRelativeResize="0"/>
          <p:nvPr/>
        </p:nvPicPr>
        <p:blipFill>
          <a:blip r:embed="rId4">
            <a:alphaModFix/>
          </a:blip>
          <a:stretch>
            <a:fillRect/>
          </a:stretch>
        </p:blipFill>
        <p:spPr>
          <a:xfrm>
            <a:off x="2532914" y="289200"/>
            <a:ext cx="6317310" cy="4211550"/>
          </a:xfrm>
          <a:prstGeom prst="rect">
            <a:avLst/>
          </a:prstGeom>
          <a:noFill/>
          <a:ln cap="flat" cmpd="sng" w="19050">
            <a:solidFill>
              <a:schemeClr val="dk2"/>
            </a:solidFill>
            <a:prstDash val="solid"/>
            <a:round/>
            <a:headEnd len="sm" w="sm" type="none"/>
            <a:tailEnd len="sm" w="sm" type="none"/>
          </a:ln>
        </p:spPr>
      </p:pic>
      <p:sp>
        <p:nvSpPr>
          <p:cNvPr id="473" name="Google Shape;473;p41"/>
          <p:cNvSpPr txBox="1"/>
          <p:nvPr/>
        </p:nvSpPr>
        <p:spPr>
          <a:xfrm>
            <a:off x="5495675" y="4153389"/>
            <a:ext cx="1180800" cy="2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a:t>
            </a:r>
            <a:endParaRPr/>
          </a:p>
        </p:txBody>
      </p:sp>
      <p:sp>
        <p:nvSpPr>
          <p:cNvPr id="474" name="Google Shape;474;p41"/>
          <p:cNvSpPr txBox="1"/>
          <p:nvPr/>
        </p:nvSpPr>
        <p:spPr>
          <a:xfrm rot="-5400000">
            <a:off x="1380875" y="2172200"/>
            <a:ext cx="3007200" cy="2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Excited state population</a:t>
            </a:r>
            <a:endParaRPr/>
          </a:p>
        </p:txBody>
      </p:sp>
      <p:pic>
        <p:nvPicPr>
          <p:cNvPr id="475" name="Google Shape;475;p41"/>
          <p:cNvPicPr preferRelativeResize="0"/>
          <p:nvPr/>
        </p:nvPicPr>
        <p:blipFill>
          <a:blip r:embed="rId5">
            <a:alphaModFix/>
          </a:blip>
          <a:stretch>
            <a:fillRect/>
          </a:stretch>
        </p:blipFill>
        <p:spPr>
          <a:xfrm rot="-5400000">
            <a:off x="2702388" y="1301738"/>
            <a:ext cx="539300" cy="203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2"/>
                                        </p:tgtEl>
                                        <p:attrNameLst>
                                          <p:attrName>style.visibility</p:attrName>
                                        </p:attrNameLst>
                                      </p:cBhvr>
                                      <p:to>
                                        <p:strVal val="visible"/>
                                      </p:to>
                                    </p:set>
                                    <p:animEffect filter="fade" transition="in">
                                      <p:cBhvr>
                                        <p:cTn dur="1000"/>
                                        <p:tgtEl>
                                          <p:spTgt spid="4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1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Notion of Universality*</a:t>
            </a:r>
            <a:endParaRPr/>
          </a:p>
        </p:txBody>
      </p:sp>
      <p:sp>
        <p:nvSpPr>
          <p:cNvPr id="79" name="Google Shape;79;p1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80" name="Google Shape;80;p15"/>
          <p:cNvSpPr txBox="1"/>
          <p:nvPr/>
        </p:nvSpPr>
        <p:spPr>
          <a:xfrm>
            <a:off x="2311400" y="1543050"/>
            <a:ext cx="2070000" cy="1333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 the Analytical Engine weaves algebraical patterns just as the Jacquard loom weaves flowers and leaves."</a:t>
            </a:r>
            <a:br>
              <a:rPr lang="en">
                <a:solidFill>
                  <a:srgbClr val="FFFFFF"/>
                </a:solidFill>
                <a:latin typeface="Average"/>
                <a:ea typeface="Average"/>
                <a:cs typeface="Average"/>
                <a:sym typeface="Average"/>
              </a:rPr>
            </a:br>
            <a:endParaRPr>
              <a:solidFill>
                <a:srgbClr val="FFFFFF"/>
              </a:solidFill>
              <a:latin typeface="Average"/>
              <a:ea typeface="Average"/>
              <a:cs typeface="Average"/>
              <a:sym typeface="Average"/>
            </a:endParaRPr>
          </a:p>
          <a:p>
            <a:pPr indent="0" lvl="0" marL="0" rtl="0" algn="l">
              <a:spcBef>
                <a:spcPts val="0"/>
              </a:spcBef>
              <a:spcAft>
                <a:spcPts val="0"/>
              </a:spcAft>
              <a:buNone/>
            </a:pPr>
            <a:r>
              <a:rPr lang="en">
                <a:solidFill>
                  <a:srgbClr val="FFFFFF"/>
                </a:solidFill>
                <a:latin typeface="Average"/>
                <a:ea typeface="Average"/>
                <a:cs typeface="Average"/>
                <a:sym typeface="Average"/>
              </a:rPr>
              <a:t>Ada Lovelace</a:t>
            </a:r>
            <a:br>
              <a:rPr lang="en">
                <a:solidFill>
                  <a:srgbClr val="FFFFFF"/>
                </a:solidFill>
                <a:latin typeface="Average"/>
                <a:ea typeface="Average"/>
                <a:cs typeface="Average"/>
                <a:sym typeface="Average"/>
              </a:rPr>
            </a:br>
            <a:r>
              <a:rPr lang="en">
                <a:solidFill>
                  <a:srgbClr val="FFFFFF"/>
                </a:solidFill>
                <a:latin typeface="Average"/>
                <a:ea typeface="Average"/>
                <a:cs typeface="Average"/>
                <a:sym typeface="Average"/>
              </a:rPr>
              <a:t>late 1800s</a:t>
            </a:r>
            <a:endParaRPr>
              <a:solidFill>
                <a:srgbClr val="FFFFFF"/>
              </a:solidFill>
              <a:latin typeface="Average"/>
              <a:ea typeface="Average"/>
              <a:cs typeface="Average"/>
              <a:sym typeface="Average"/>
            </a:endParaRPr>
          </a:p>
        </p:txBody>
      </p:sp>
      <p:pic>
        <p:nvPicPr>
          <p:cNvPr id="81" name="Google Shape;81;p15"/>
          <p:cNvPicPr preferRelativeResize="0"/>
          <p:nvPr/>
        </p:nvPicPr>
        <p:blipFill>
          <a:blip r:embed="rId3">
            <a:alphaModFix/>
          </a:blip>
          <a:stretch>
            <a:fillRect/>
          </a:stretch>
        </p:blipFill>
        <p:spPr>
          <a:xfrm>
            <a:off x="266600" y="1474925"/>
            <a:ext cx="1908500" cy="2741475"/>
          </a:xfrm>
          <a:prstGeom prst="rect">
            <a:avLst/>
          </a:prstGeom>
          <a:noFill/>
          <a:ln cap="flat" cmpd="sng" w="19050">
            <a:solidFill>
              <a:schemeClr val="dk2"/>
            </a:solidFill>
            <a:prstDash val="solid"/>
            <a:round/>
            <a:headEnd len="sm" w="sm" type="none"/>
            <a:tailEnd len="sm" w="sm" type="none"/>
          </a:ln>
        </p:spPr>
      </p:pic>
      <p:sp>
        <p:nvSpPr>
          <p:cNvPr id="82" name="Google Shape;82;p15"/>
          <p:cNvSpPr txBox="1"/>
          <p:nvPr/>
        </p:nvSpPr>
        <p:spPr>
          <a:xfrm>
            <a:off x="6731000" y="1543050"/>
            <a:ext cx="2209800" cy="191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Average"/>
                <a:ea typeface="Average"/>
                <a:cs typeface="Average"/>
                <a:sym typeface="Average"/>
              </a:rPr>
              <a:t>“The idea behind digital computers [... is] to carry out any operations which could be done by a human computer.”</a:t>
            </a:r>
            <a:endParaRPr>
              <a:solidFill>
                <a:srgbClr val="FFFFFF"/>
              </a:solidFill>
              <a:latin typeface="Average"/>
              <a:ea typeface="Average"/>
              <a:cs typeface="Average"/>
              <a:sym typeface="Average"/>
            </a:endParaRPr>
          </a:p>
          <a:p>
            <a:pPr indent="0" lvl="0" marL="0" rtl="0" algn="l">
              <a:spcBef>
                <a:spcPts val="0"/>
              </a:spcBef>
              <a:spcAft>
                <a:spcPts val="0"/>
              </a:spcAft>
              <a:buNone/>
            </a:pPr>
            <a:r>
              <a:t/>
            </a:r>
            <a:endParaRPr>
              <a:solidFill>
                <a:srgbClr val="FFFFFF"/>
              </a:solidFill>
              <a:latin typeface="Average"/>
              <a:ea typeface="Average"/>
              <a:cs typeface="Average"/>
              <a:sym typeface="Average"/>
            </a:endParaRPr>
          </a:p>
          <a:p>
            <a:pPr indent="0" lvl="0" marL="0" rtl="0" algn="l">
              <a:spcBef>
                <a:spcPts val="0"/>
              </a:spcBef>
              <a:spcAft>
                <a:spcPts val="0"/>
              </a:spcAft>
              <a:buNone/>
            </a:pPr>
            <a:r>
              <a:rPr lang="en">
                <a:solidFill>
                  <a:srgbClr val="FFFFFF"/>
                </a:solidFill>
                <a:latin typeface="Average"/>
                <a:ea typeface="Average"/>
                <a:cs typeface="Average"/>
                <a:sym typeface="Average"/>
              </a:rPr>
              <a:t>Alan Turing</a:t>
            </a:r>
            <a:endParaRPr>
              <a:solidFill>
                <a:srgbClr val="FFFFFF"/>
              </a:solidFill>
              <a:latin typeface="Average"/>
              <a:ea typeface="Average"/>
              <a:cs typeface="Average"/>
              <a:sym typeface="Average"/>
            </a:endParaRPr>
          </a:p>
          <a:p>
            <a:pPr indent="0" lvl="0" marL="0" rtl="0" algn="l">
              <a:spcBef>
                <a:spcPts val="0"/>
              </a:spcBef>
              <a:spcAft>
                <a:spcPts val="0"/>
              </a:spcAft>
              <a:buNone/>
            </a:pPr>
            <a:r>
              <a:rPr lang="en">
                <a:solidFill>
                  <a:srgbClr val="FFFFFF"/>
                </a:solidFill>
                <a:latin typeface="Average"/>
                <a:ea typeface="Average"/>
                <a:cs typeface="Average"/>
                <a:sym typeface="Average"/>
              </a:rPr>
              <a:t>mid 1900s</a:t>
            </a:r>
            <a:endParaRPr>
              <a:solidFill>
                <a:srgbClr val="FFFFFF"/>
              </a:solidFill>
              <a:latin typeface="Average"/>
              <a:ea typeface="Average"/>
              <a:cs typeface="Average"/>
              <a:sym typeface="Average"/>
            </a:endParaRPr>
          </a:p>
        </p:txBody>
      </p:sp>
      <p:pic>
        <p:nvPicPr>
          <p:cNvPr id="83" name="Google Shape;83;p15"/>
          <p:cNvPicPr preferRelativeResize="0"/>
          <p:nvPr/>
        </p:nvPicPr>
        <p:blipFill>
          <a:blip r:embed="rId4">
            <a:alphaModFix/>
          </a:blip>
          <a:stretch>
            <a:fillRect/>
          </a:stretch>
        </p:blipFill>
        <p:spPr>
          <a:xfrm>
            <a:off x="4547630" y="1474925"/>
            <a:ext cx="2017133" cy="2741475"/>
          </a:xfrm>
          <a:prstGeom prst="rect">
            <a:avLst/>
          </a:prstGeom>
          <a:noFill/>
          <a:ln cap="flat" cmpd="sng" w="19050">
            <a:solidFill>
              <a:schemeClr val="dk2"/>
            </a:solidFill>
            <a:prstDash val="solid"/>
            <a:round/>
            <a:headEnd len="sm" w="sm" type="none"/>
            <a:tailEnd len="sm" w="sm" type="none"/>
          </a:ln>
        </p:spPr>
      </p:pic>
      <p:sp>
        <p:nvSpPr>
          <p:cNvPr id="84" name="Google Shape;84;p15"/>
          <p:cNvSpPr txBox="1"/>
          <p:nvPr/>
        </p:nvSpPr>
        <p:spPr>
          <a:xfrm>
            <a:off x="41700" y="4791250"/>
            <a:ext cx="87627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Average"/>
                <a:ea typeface="Average"/>
                <a:cs typeface="Average"/>
                <a:sym typeface="Average"/>
              </a:rPr>
              <a:t>*Universality: the notion that a computer is a general purpose problem solver that can simulate any other computer / problem solver.</a:t>
            </a:r>
            <a:endParaRPr sz="1200">
              <a:solidFill>
                <a:schemeClr val="dk1"/>
              </a:solidFill>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1"/>
                                        </p:tgtEl>
                                        <p:attrNameLst>
                                          <p:attrName>style.visibility</p:attrName>
                                        </p:attrNameLst>
                                      </p:cBhvr>
                                      <p:to>
                                        <p:strVal val="visible"/>
                                      </p:to>
                                    </p:set>
                                    <p:animEffect filter="fade" transition="in">
                                      <p:cBhvr>
                                        <p:cTn dur="1000"/>
                                        <p:tgtEl>
                                          <p:spTgt spid="81"/>
                                        </p:tgtEl>
                                      </p:cBhvr>
                                    </p:animEffect>
                                  </p:childTnLst>
                                </p:cTn>
                              </p:par>
                              <p:par>
                                <p:cTn fill="hold" nodeType="withEffect" presetClass="entr" presetID="10" presetSubtype="0">
                                  <p:stCondLst>
                                    <p:cond delay="0"/>
                                  </p:stCondLst>
                                  <p:childTnLst>
                                    <p:set>
                                      <p:cBhvr>
                                        <p:cTn dur="1" fill="hold">
                                          <p:stCondLst>
                                            <p:cond delay="0"/>
                                          </p:stCondLst>
                                        </p:cTn>
                                        <p:tgtEl>
                                          <p:spTgt spid="80"/>
                                        </p:tgtEl>
                                        <p:attrNameLst>
                                          <p:attrName>style.visibility</p:attrName>
                                        </p:attrNameLst>
                                      </p:cBhvr>
                                      <p:to>
                                        <p:strVal val="visible"/>
                                      </p:to>
                                    </p:set>
                                    <p:animEffect filter="fade" transition="in">
                                      <p:cBhvr>
                                        <p:cTn dur="1000"/>
                                        <p:tgtEl>
                                          <p:spTgt spid="8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3"/>
                                        </p:tgtEl>
                                        <p:attrNameLst>
                                          <p:attrName>style.visibility</p:attrName>
                                        </p:attrNameLst>
                                      </p:cBhvr>
                                      <p:to>
                                        <p:strVal val="visible"/>
                                      </p:to>
                                    </p:set>
                                    <p:animEffect filter="fade" transition="in">
                                      <p:cBhvr>
                                        <p:cTn dur="1000"/>
                                        <p:tgtEl>
                                          <p:spTgt spid="83"/>
                                        </p:tgtEl>
                                      </p:cBhvr>
                                    </p:animEffect>
                                  </p:childTnLst>
                                </p:cTn>
                              </p:par>
                              <p:par>
                                <p:cTn fill="hold" nodeType="withEffect" presetClass="entr" presetID="10" presetSubtype="0">
                                  <p:stCondLst>
                                    <p:cond delay="0"/>
                                  </p:stCondLst>
                                  <p:childTnLst>
                                    <p:set>
                                      <p:cBhvr>
                                        <p:cTn dur="1" fill="hold">
                                          <p:stCondLst>
                                            <p:cond delay="0"/>
                                          </p:stCondLst>
                                        </p:cTn>
                                        <p:tgtEl>
                                          <p:spTgt spid="82"/>
                                        </p:tgtEl>
                                        <p:attrNameLst>
                                          <p:attrName>style.visibility</p:attrName>
                                        </p:attrNameLst>
                                      </p:cBhvr>
                                      <p:to>
                                        <p:strVal val="visible"/>
                                      </p:to>
                                    </p:set>
                                    <p:animEffect filter="fade" transition="in">
                                      <p:cBhvr>
                                        <p:cTn dur="1000"/>
                                        <p:tgtEl>
                                          <p:spTgt spid="8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Model to which we fit</a:t>
            </a:r>
            <a:endParaRPr/>
          </a:p>
        </p:txBody>
      </p:sp>
      <p:sp>
        <p:nvSpPr>
          <p:cNvPr id="481" name="Google Shape;481;p4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82" name="Google Shape;482;p42"/>
          <p:cNvPicPr preferRelativeResize="0"/>
          <p:nvPr/>
        </p:nvPicPr>
        <p:blipFill>
          <a:blip r:embed="rId3">
            <a:alphaModFix/>
          </a:blip>
          <a:stretch>
            <a:fillRect/>
          </a:stretch>
        </p:blipFill>
        <p:spPr>
          <a:xfrm>
            <a:off x="381000" y="1170125"/>
            <a:ext cx="6307999" cy="3103851"/>
          </a:xfrm>
          <a:prstGeom prst="rect">
            <a:avLst/>
          </a:prstGeom>
          <a:noFill/>
          <a:ln>
            <a:noFill/>
          </a:ln>
        </p:spPr>
      </p:pic>
      <p:sp>
        <p:nvSpPr>
          <p:cNvPr id="483" name="Google Shape;483;p42"/>
          <p:cNvSpPr txBox="1"/>
          <p:nvPr>
            <p:ph idx="4294967295" type="body"/>
          </p:nvPr>
        </p:nvSpPr>
        <p:spPr>
          <a:xfrm>
            <a:off x="6808900" y="3078625"/>
            <a:ext cx="2023500" cy="1383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solidFill>
                  <a:srgbClr val="C27BA0"/>
                </a:solidFill>
              </a:rPr>
              <a:t>Weak Measurement (Backaction)</a:t>
            </a:r>
            <a:endParaRPr>
              <a:solidFill>
                <a:srgbClr val="C27BA0"/>
              </a:solidFill>
            </a:endParaRPr>
          </a:p>
        </p:txBody>
      </p:sp>
      <p:sp>
        <p:nvSpPr>
          <p:cNvPr id="484" name="Google Shape;484;p42"/>
          <p:cNvSpPr txBox="1"/>
          <p:nvPr>
            <p:ph idx="4294967295" type="body"/>
          </p:nvPr>
        </p:nvSpPr>
        <p:spPr>
          <a:xfrm>
            <a:off x="4751500" y="1021225"/>
            <a:ext cx="2023500" cy="3316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E06666"/>
                </a:solidFill>
              </a:rPr>
              <a:t>Unitary (Hamiltonian)</a:t>
            </a:r>
            <a:endParaRPr>
              <a:solidFill>
                <a:srgbClr val="E06666"/>
              </a:solidFill>
            </a:endParaRPr>
          </a:p>
          <a:p>
            <a:pPr indent="0" lvl="0" marL="0" rtl="0" algn="l">
              <a:spcBef>
                <a:spcPts val="1600"/>
              </a:spcBef>
              <a:spcAft>
                <a:spcPts val="1600"/>
              </a:spcAft>
              <a:buNone/>
            </a:pPr>
            <a:r>
              <a:rPr lang="en">
                <a:solidFill>
                  <a:srgbClr val="6D9EEB"/>
                </a:solidFill>
              </a:rPr>
              <a:t>Dissipative (Lindbladian)</a:t>
            </a:r>
            <a:endParaRPr>
              <a:solidFill>
                <a:srgbClr val="C27BA0"/>
              </a:solidFill>
            </a:endParaRPr>
          </a:p>
        </p:txBody>
      </p:sp>
      <p:pic>
        <p:nvPicPr>
          <p:cNvPr id="485" name="Google Shape;485;p42"/>
          <p:cNvPicPr preferRelativeResize="0"/>
          <p:nvPr/>
        </p:nvPicPr>
        <p:blipFill>
          <a:blip r:embed="rId4">
            <a:alphaModFix/>
          </a:blip>
          <a:stretch>
            <a:fillRect/>
          </a:stretch>
        </p:blipFill>
        <p:spPr>
          <a:xfrm>
            <a:off x="5127679" y="196826"/>
            <a:ext cx="3827592" cy="3936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9" name="Shape 489"/>
        <p:cNvGrpSpPr/>
        <p:nvPr/>
      </p:nvGrpSpPr>
      <p:grpSpPr>
        <a:xfrm>
          <a:off x="0" y="0"/>
          <a:ext cx="0" cy="0"/>
          <a:chOff x="0" y="0"/>
          <a:chExt cx="0" cy="0"/>
        </a:xfrm>
      </p:grpSpPr>
      <p:sp>
        <p:nvSpPr>
          <p:cNvPr id="490" name="Google Shape;490;p43"/>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Estimator performance vs Amount of measurement data</a:t>
            </a:r>
            <a:endParaRPr/>
          </a:p>
        </p:txBody>
      </p:sp>
      <p:sp>
        <p:nvSpPr>
          <p:cNvPr id="491" name="Google Shape;491;p4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92" name="Google Shape;492;p43"/>
          <p:cNvPicPr preferRelativeResize="0"/>
          <p:nvPr/>
        </p:nvPicPr>
        <p:blipFill>
          <a:blip r:embed="rId3">
            <a:alphaModFix/>
          </a:blip>
          <a:stretch>
            <a:fillRect/>
          </a:stretch>
        </p:blipFill>
        <p:spPr>
          <a:xfrm>
            <a:off x="1600200" y="152400"/>
            <a:ext cx="5888664" cy="3925776"/>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p4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Reconstructions</a:t>
            </a:r>
            <a:endParaRPr/>
          </a:p>
        </p:txBody>
      </p:sp>
      <p:sp>
        <p:nvSpPr>
          <p:cNvPr id="498" name="Google Shape;498;p4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499" name="Google Shape;499;p44"/>
          <p:cNvPicPr preferRelativeResize="0"/>
          <p:nvPr/>
        </p:nvPicPr>
        <p:blipFill>
          <a:blip r:embed="rId3">
            <a:alphaModFix/>
          </a:blip>
          <a:stretch>
            <a:fillRect/>
          </a:stretch>
        </p:blipFill>
        <p:spPr>
          <a:xfrm>
            <a:off x="2163463" y="1142075"/>
            <a:ext cx="5731464" cy="3820976"/>
          </a:xfrm>
          <a:prstGeom prst="rect">
            <a:avLst/>
          </a:prstGeom>
          <a:noFill/>
          <a:ln>
            <a:noFill/>
          </a:ln>
        </p:spPr>
      </p:pic>
      <p:pic>
        <p:nvPicPr>
          <p:cNvPr id="500" name="Google Shape;500;p44"/>
          <p:cNvPicPr preferRelativeResize="0"/>
          <p:nvPr/>
        </p:nvPicPr>
        <p:blipFill>
          <a:blip r:embed="rId4">
            <a:alphaModFix/>
          </a:blip>
          <a:stretch>
            <a:fillRect/>
          </a:stretch>
        </p:blipFill>
        <p:spPr>
          <a:xfrm>
            <a:off x="2163475" y="1142075"/>
            <a:ext cx="5731449" cy="3820966"/>
          </a:xfrm>
          <a:prstGeom prst="rect">
            <a:avLst/>
          </a:prstGeom>
          <a:noFill/>
          <a:ln>
            <a:noFill/>
          </a:ln>
        </p:spPr>
      </p:pic>
      <p:pic>
        <p:nvPicPr>
          <p:cNvPr id="501" name="Google Shape;501;p44"/>
          <p:cNvPicPr preferRelativeResize="0"/>
          <p:nvPr/>
        </p:nvPicPr>
        <p:blipFill>
          <a:blip r:embed="rId5">
            <a:alphaModFix/>
          </a:blip>
          <a:stretch>
            <a:fillRect/>
          </a:stretch>
        </p:blipFill>
        <p:spPr>
          <a:xfrm>
            <a:off x="2163475" y="1142075"/>
            <a:ext cx="5731449" cy="3820966"/>
          </a:xfrm>
          <a:prstGeom prst="rect">
            <a:avLst/>
          </a:prstGeom>
          <a:noFill/>
          <a:ln>
            <a:noFill/>
          </a:ln>
        </p:spPr>
      </p:pic>
      <p:pic>
        <p:nvPicPr>
          <p:cNvPr id="502" name="Google Shape;502;p44"/>
          <p:cNvPicPr preferRelativeResize="0"/>
          <p:nvPr/>
        </p:nvPicPr>
        <p:blipFill>
          <a:blip r:embed="rId6">
            <a:alphaModFix/>
          </a:blip>
          <a:stretch>
            <a:fillRect/>
          </a:stretch>
        </p:blipFill>
        <p:spPr>
          <a:xfrm>
            <a:off x="2163475" y="1142075"/>
            <a:ext cx="5731449" cy="3820956"/>
          </a:xfrm>
          <a:prstGeom prst="rect">
            <a:avLst/>
          </a:prstGeom>
          <a:noFill/>
          <a:ln>
            <a:noFill/>
          </a:ln>
        </p:spPr>
      </p:pic>
      <p:pic>
        <p:nvPicPr>
          <p:cNvPr id="503" name="Google Shape;503;p44"/>
          <p:cNvPicPr preferRelativeResize="0"/>
          <p:nvPr/>
        </p:nvPicPr>
        <p:blipFill>
          <a:blip r:embed="rId7">
            <a:alphaModFix/>
          </a:blip>
          <a:stretch>
            <a:fillRect/>
          </a:stretch>
        </p:blipFill>
        <p:spPr>
          <a:xfrm>
            <a:off x="2163475" y="1142075"/>
            <a:ext cx="5731449" cy="3820974"/>
          </a:xfrm>
          <a:prstGeom prst="rect">
            <a:avLst/>
          </a:prstGeom>
          <a:noFill/>
          <a:ln>
            <a:noFill/>
          </a:ln>
        </p:spPr>
      </p:pic>
      <p:pic>
        <p:nvPicPr>
          <p:cNvPr id="504" name="Google Shape;504;p44"/>
          <p:cNvPicPr preferRelativeResize="0"/>
          <p:nvPr/>
        </p:nvPicPr>
        <p:blipFill>
          <a:blip r:embed="rId8">
            <a:alphaModFix/>
          </a:blip>
          <a:stretch>
            <a:fillRect/>
          </a:stretch>
        </p:blipFill>
        <p:spPr>
          <a:xfrm>
            <a:off x="2163475" y="1142075"/>
            <a:ext cx="5731449" cy="3820976"/>
          </a:xfrm>
          <a:prstGeom prst="rect">
            <a:avLst/>
          </a:prstGeom>
          <a:noFill/>
          <a:ln>
            <a:noFill/>
          </a:ln>
        </p:spPr>
      </p:pic>
      <p:pic>
        <p:nvPicPr>
          <p:cNvPr id="505" name="Google Shape;505;p44"/>
          <p:cNvPicPr preferRelativeResize="0"/>
          <p:nvPr/>
        </p:nvPicPr>
        <p:blipFill>
          <a:blip r:embed="rId9">
            <a:alphaModFix/>
          </a:blip>
          <a:stretch>
            <a:fillRect/>
          </a:stretch>
        </p:blipFill>
        <p:spPr>
          <a:xfrm>
            <a:off x="2163475" y="1142075"/>
            <a:ext cx="5731449" cy="3820966"/>
          </a:xfrm>
          <a:prstGeom prst="rect">
            <a:avLst/>
          </a:prstGeom>
          <a:noFill/>
          <a:ln cap="flat" cmpd="sng" w="19050">
            <a:solidFill>
              <a:schemeClr val="dk2"/>
            </a:solidFill>
            <a:prstDash val="solid"/>
            <a:round/>
            <a:headEnd len="sm" w="sm" type="none"/>
            <a:tailEnd len="sm" w="sm" type="none"/>
          </a:ln>
        </p:spPr>
      </p:pic>
      <p:sp>
        <p:nvSpPr>
          <p:cNvPr id="506" name="Google Shape;506;p44"/>
          <p:cNvSpPr txBox="1"/>
          <p:nvPr/>
        </p:nvSpPr>
        <p:spPr>
          <a:xfrm>
            <a:off x="4428875" y="4610589"/>
            <a:ext cx="1180800" cy="2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time</a:t>
            </a:r>
            <a:endParaRPr/>
          </a:p>
        </p:txBody>
      </p:sp>
      <p:sp>
        <p:nvSpPr>
          <p:cNvPr id="507" name="Google Shape;507;p44"/>
          <p:cNvSpPr txBox="1"/>
          <p:nvPr/>
        </p:nvSpPr>
        <p:spPr>
          <a:xfrm rot="-5400000">
            <a:off x="923675" y="2858000"/>
            <a:ext cx="3007200" cy="20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Excited state population</a:t>
            </a:r>
            <a:endParaRPr/>
          </a:p>
        </p:txBody>
      </p:sp>
      <p:sp>
        <p:nvSpPr>
          <p:cNvPr id="508" name="Google Shape;508;p44"/>
          <p:cNvSpPr txBox="1"/>
          <p:nvPr>
            <p:ph idx="1" type="body"/>
          </p:nvPr>
        </p:nvSpPr>
        <p:spPr>
          <a:xfrm>
            <a:off x="159300" y="1859050"/>
            <a:ext cx="1878000" cy="21180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1000× less measurement data required compared to RNN approaches.</a:t>
            </a:r>
            <a:endParaRPr/>
          </a:p>
        </p:txBody>
      </p:sp>
      <p:pic>
        <p:nvPicPr>
          <p:cNvPr id="509" name="Google Shape;509;p44"/>
          <p:cNvPicPr preferRelativeResize="0"/>
          <p:nvPr/>
        </p:nvPicPr>
        <p:blipFill>
          <a:blip r:embed="rId10">
            <a:alphaModFix/>
          </a:blip>
          <a:stretch>
            <a:fillRect/>
          </a:stretch>
        </p:blipFill>
        <p:spPr>
          <a:xfrm rot="-5400000">
            <a:off x="2245188" y="1949438"/>
            <a:ext cx="539300" cy="2036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0"/>
                                        </p:tgtEl>
                                        <p:attrNameLst>
                                          <p:attrName>style.visibility</p:attrName>
                                        </p:attrNameLst>
                                      </p:cBhvr>
                                      <p:to>
                                        <p:strVal val="visible"/>
                                      </p:to>
                                    </p:set>
                                    <p:animEffect filter="fade" transition="in">
                                      <p:cBhvr>
                                        <p:cTn dur="1000"/>
                                        <p:tgtEl>
                                          <p:spTgt spid="50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2"/>
                                        </p:tgtEl>
                                        <p:attrNameLst>
                                          <p:attrName>style.visibility</p:attrName>
                                        </p:attrNameLst>
                                      </p:cBhvr>
                                      <p:to>
                                        <p:strVal val="visible"/>
                                      </p:to>
                                    </p:set>
                                    <p:animEffect filter="fade" transition="in">
                                      <p:cBhvr>
                                        <p:cTn dur="1000"/>
                                        <p:tgtEl>
                                          <p:spTgt spid="5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3"/>
                                        </p:tgtEl>
                                        <p:attrNameLst>
                                          <p:attrName>style.visibility</p:attrName>
                                        </p:attrNameLst>
                                      </p:cBhvr>
                                      <p:to>
                                        <p:strVal val="visible"/>
                                      </p:to>
                                    </p:set>
                                    <p:animEffect filter="fade" transition="in">
                                      <p:cBhvr>
                                        <p:cTn dur="1000"/>
                                        <p:tgtEl>
                                          <p:spTgt spid="50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4"/>
                                        </p:tgtEl>
                                        <p:attrNameLst>
                                          <p:attrName>style.visibility</p:attrName>
                                        </p:attrNameLst>
                                      </p:cBhvr>
                                      <p:to>
                                        <p:strVal val="visible"/>
                                      </p:to>
                                    </p:set>
                                    <p:animEffect filter="fade" transition="in">
                                      <p:cBhvr>
                                        <p:cTn dur="1000"/>
                                        <p:tgtEl>
                                          <p:spTgt spid="50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8"/>
                                        </p:tgtEl>
                                        <p:attrNameLst>
                                          <p:attrName>style.visibility</p:attrName>
                                        </p:attrNameLst>
                                      </p:cBhvr>
                                      <p:to>
                                        <p:strVal val="visible"/>
                                      </p:to>
                                    </p:set>
                                    <p:animEffect filter="fade" transition="in">
                                      <p:cBhvr>
                                        <p:cTn dur="1000"/>
                                        <p:tgtEl>
                                          <p:spTgt spid="5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5"/>
                                        </p:tgtEl>
                                        <p:attrNameLst>
                                          <p:attrName>style.visibility</p:attrName>
                                        </p:attrNameLst>
                                      </p:cBhvr>
                                      <p:to>
                                        <p:strVal val="visible"/>
                                      </p:to>
                                    </p:set>
                                    <p:animEffect filter="fade" transition="in">
                                      <p:cBhvr>
                                        <p:cTn dur="1000"/>
                                        <p:tgtEl>
                                          <p:spTgt spid="5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13" name="Shape 513"/>
        <p:cNvGrpSpPr/>
        <p:nvPr/>
      </p:nvGrpSpPr>
      <p:grpSpPr>
        <a:xfrm>
          <a:off x="0" y="0"/>
          <a:ext cx="0" cy="0"/>
          <a:chOff x="0" y="0"/>
          <a:chExt cx="0" cy="0"/>
        </a:xfrm>
      </p:grpSpPr>
      <p:sp>
        <p:nvSpPr>
          <p:cNvPr id="514" name="Google Shape;514;p4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Reconstruction (including untrained run)</a:t>
            </a:r>
            <a:endParaRPr/>
          </a:p>
        </p:txBody>
      </p:sp>
      <p:sp>
        <p:nvSpPr>
          <p:cNvPr id="515" name="Google Shape;515;p4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16" name="Google Shape;516;p45"/>
          <p:cNvPicPr preferRelativeResize="0"/>
          <p:nvPr/>
        </p:nvPicPr>
        <p:blipFill>
          <a:blip r:embed="rId3">
            <a:alphaModFix/>
          </a:blip>
          <a:stretch>
            <a:fillRect/>
          </a:stretch>
        </p:blipFill>
        <p:spPr>
          <a:xfrm>
            <a:off x="1600200" y="1170125"/>
            <a:ext cx="5731464" cy="3820976"/>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520" name="Shape 520"/>
        <p:cNvGrpSpPr/>
        <p:nvPr/>
      </p:nvGrpSpPr>
      <p:grpSpPr>
        <a:xfrm>
          <a:off x="0" y="0"/>
          <a:ext cx="0" cy="0"/>
          <a:chOff x="0" y="0"/>
          <a:chExt cx="0" cy="0"/>
        </a:xfrm>
      </p:grpSpPr>
      <p:sp>
        <p:nvSpPr>
          <p:cNvPr id="521" name="Google Shape;521;p4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Weak Measurement Sampling Rate vs Numerical Timestep</a:t>
            </a:r>
            <a:endParaRPr/>
          </a:p>
        </p:txBody>
      </p:sp>
      <p:sp>
        <p:nvSpPr>
          <p:cNvPr id="522" name="Google Shape;522;p46"/>
          <p:cNvSpPr txBox="1"/>
          <p:nvPr>
            <p:ph idx="1" type="body"/>
          </p:nvPr>
        </p:nvSpPr>
        <p:spPr>
          <a:xfrm>
            <a:off x="311700" y="1152475"/>
            <a:ext cx="4146000" cy="184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Perfect measurement efficiency, i.e. η=1, implies infinite sampling rate for V!</a:t>
            </a:r>
            <a:endParaRPr/>
          </a:p>
          <a:p>
            <a:pPr indent="0" lvl="0" marL="0" rtl="0" algn="l">
              <a:spcBef>
                <a:spcPts val="1600"/>
              </a:spcBef>
              <a:spcAft>
                <a:spcPts val="1600"/>
              </a:spcAft>
              <a:buNone/>
            </a:pPr>
            <a:r>
              <a:rPr lang="en"/>
              <a:t>Not usually a problem, until we try to integrate stiff systems...</a:t>
            </a:r>
            <a:endParaRPr/>
          </a:p>
        </p:txBody>
      </p:sp>
      <p:sp>
        <p:nvSpPr>
          <p:cNvPr id="523" name="Google Shape;523;p4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Clr>
                <a:srgbClr val="000000"/>
              </a:buClr>
              <a:buSzPts val="1100"/>
              <a:buFont typeface="Arial"/>
              <a:buNone/>
            </a:pPr>
            <a:fld id="{00000000-1234-1234-1234-123412341234}" type="slidenum">
              <a:rPr lang="en"/>
              <a:t>‹#›</a:t>
            </a:fld>
            <a:endParaRPr/>
          </a:p>
        </p:txBody>
      </p:sp>
      <p:pic>
        <p:nvPicPr>
          <p:cNvPr id="524" name="Google Shape;524;p46"/>
          <p:cNvPicPr preferRelativeResize="0"/>
          <p:nvPr/>
        </p:nvPicPr>
        <p:blipFill>
          <a:blip r:embed="rId3">
            <a:alphaModFix/>
          </a:blip>
          <a:stretch>
            <a:fillRect/>
          </a:stretch>
        </p:blipFill>
        <p:spPr>
          <a:xfrm>
            <a:off x="4610100" y="1170125"/>
            <a:ext cx="4381500" cy="2921000"/>
          </a:xfrm>
          <a:prstGeom prst="rect">
            <a:avLst/>
          </a:prstGeom>
          <a:noFill/>
          <a:ln cap="flat" cmpd="sng" w="19050">
            <a:solidFill>
              <a:schemeClr val="dk2"/>
            </a:solidFill>
            <a:prstDash val="solid"/>
            <a:round/>
            <a:headEnd len="sm" w="sm" type="none"/>
            <a:tailEnd len="sm" w="sm" type="none"/>
          </a:ln>
        </p:spPr>
      </p:pic>
      <p:sp>
        <p:nvSpPr>
          <p:cNvPr id="525" name="Google Shape;525;p46"/>
          <p:cNvSpPr/>
          <p:nvPr/>
        </p:nvSpPr>
        <p:spPr>
          <a:xfrm>
            <a:off x="304800" y="1003300"/>
            <a:ext cx="8734200" cy="36777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6" name="Google Shape;526;p46"/>
          <p:cNvPicPr preferRelativeResize="0"/>
          <p:nvPr/>
        </p:nvPicPr>
        <p:blipFill>
          <a:blip r:embed="rId4">
            <a:alphaModFix/>
          </a:blip>
          <a:stretch>
            <a:fillRect/>
          </a:stretch>
        </p:blipFill>
        <p:spPr>
          <a:xfrm>
            <a:off x="990600" y="1303675"/>
            <a:ext cx="6845300" cy="3230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5"/>
                                        </p:tgtEl>
                                        <p:attrNameLst>
                                          <p:attrName>style.visibility</p:attrName>
                                        </p:attrNameLst>
                                      </p:cBhvr>
                                      <p:to>
                                        <p:strVal val="visible"/>
                                      </p:to>
                                    </p:set>
                                    <p:animEffect filter="fade" transition="in">
                                      <p:cBhvr>
                                        <p:cTn dur="1000"/>
                                        <p:tgtEl>
                                          <p:spTgt spid="525"/>
                                        </p:tgtEl>
                                      </p:cBhvr>
                                    </p:animEffect>
                                  </p:childTnLst>
                                </p:cTn>
                              </p:par>
                              <p:par>
                                <p:cTn fill="hold" nodeType="withEffect" presetClass="entr" presetID="10" presetSubtype="0">
                                  <p:stCondLst>
                                    <p:cond delay="0"/>
                                  </p:stCondLst>
                                  <p:childTnLst>
                                    <p:set>
                                      <p:cBhvr>
                                        <p:cTn dur="1" fill="hold">
                                          <p:stCondLst>
                                            <p:cond delay="0"/>
                                          </p:stCondLst>
                                        </p:cTn>
                                        <p:tgtEl>
                                          <p:spTgt spid="526"/>
                                        </p:tgtEl>
                                        <p:attrNameLst>
                                          <p:attrName>style.visibility</p:attrName>
                                        </p:attrNameLst>
                                      </p:cBhvr>
                                      <p:to>
                                        <p:strVal val="visible"/>
                                      </p:to>
                                    </p:set>
                                    <p:animEffect filter="fade" transition="in">
                                      <p:cBhvr>
                                        <p:cTn dur="1000"/>
                                        <p:tgtEl>
                                          <p:spTgt spid="52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0" name="Shape 530"/>
        <p:cNvGrpSpPr/>
        <p:nvPr/>
      </p:nvGrpSpPr>
      <p:grpSpPr>
        <a:xfrm>
          <a:off x="0" y="0"/>
          <a:ext cx="0" cy="0"/>
          <a:chOff x="0" y="0"/>
          <a:chExt cx="0" cy="0"/>
        </a:xfrm>
      </p:grpSpPr>
      <p:sp>
        <p:nvSpPr>
          <p:cNvPr id="531" name="Google Shape;531;p4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Stochastic Estimation Overview</a:t>
            </a:r>
            <a:endParaRPr/>
          </a:p>
        </p:txBody>
      </p:sp>
      <p:sp>
        <p:nvSpPr>
          <p:cNvPr id="532" name="Google Shape;532;p47"/>
          <p:cNvSpPr txBox="1"/>
          <p:nvPr>
            <p:ph idx="1" type="body"/>
          </p:nvPr>
        </p:nvSpPr>
        <p:spPr>
          <a:xfrm>
            <a:off x="311700" y="1533475"/>
            <a:ext cx="8520600" cy="22107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Reaching for the information theory limit of performance</a:t>
            </a:r>
            <a:endParaRPr/>
          </a:p>
          <a:p>
            <a:pPr indent="-342900" lvl="0" marL="457200" rtl="0" algn="l">
              <a:spcBef>
                <a:spcPts val="0"/>
              </a:spcBef>
              <a:spcAft>
                <a:spcPts val="0"/>
              </a:spcAft>
              <a:buSzPts val="1800"/>
              <a:buChar char="●"/>
            </a:pPr>
            <a:r>
              <a:rPr lang="en"/>
              <a:t>Learning the whole Hamiltonian/Lindbladian, not just a set of gates</a:t>
            </a:r>
            <a:endParaRPr/>
          </a:p>
          <a:p>
            <a:pPr indent="-317500" lvl="1" marL="914400" rtl="0" algn="l">
              <a:spcBef>
                <a:spcPts val="0"/>
              </a:spcBef>
              <a:spcAft>
                <a:spcPts val="0"/>
              </a:spcAft>
              <a:buSzPts val="1400"/>
              <a:buChar char="○"/>
            </a:pPr>
            <a:r>
              <a:rPr lang="en"/>
              <a:t>Sparse Efficient Representation</a:t>
            </a:r>
            <a:endParaRPr/>
          </a:p>
          <a:p>
            <a:pPr indent="-317500" lvl="1" marL="914400" rtl="0" algn="l">
              <a:spcBef>
                <a:spcPts val="0"/>
              </a:spcBef>
              <a:spcAft>
                <a:spcPts val="0"/>
              </a:spcAft>
              <a:buSzPts val="1400"/>
              <a:buChar char="○"/>
            </a:pPr>
            <a:r>
              <a:rPr lang="en"/>
              <a:t>Continuous (for use in optimal control)</a:t>
            </a:r>
            <a:endParaRPr/>
          </a:p>
          <a:p>
            <a:pPr indent="-317500" lvl="1" marL="914400" rtl="0" algn="l">
              <a:spcBef>
                <a:spcPts val="0"/>
              </a:spcBef>
              <a:spcAft>
                <a:spcPts val="0"/>
              </a:spcAft>
              <a:buSzPts val="1400"/>
              <a:buChar char="○"/>
            </a:pPr>
            <a:r>
              <a:rPr lang="en"/>
              <a:t>“Experimental design” is easy to plug in</a:t>
            </a:r>
            <a:endParaRPr/>
          </a:p>
          <a:p>
            <a:pPr indent="-342900" lvl="0" marL="457200" rtl="0" algn="l">
              <a:spcBef>
                <a:spcPts val="0"/>
              </a:spcBef>
              <a:spcAft>
                <a:spcPts val="0"/>
              </a:spcAft>
              <a:buSzPts val="1800"/>
              <a:buChar char="●"/>
            </a:pPr>
            <a:r>
              <a:rPr lang="en"/>
              <a:t>Deals with SPAM and non-unitary errors</a:t>
            </a:r>
            <a:endParaRPr/>
          </a:p>
          <a:p>
            <a:pPr indent="-342900" lvl="0" marL="457200" rtl="0" algn="l">
              <a:spcBef>
                <a:spcPts val="0"/>
              </a:spcBef>
              <a:spcAft>
                <a:spcPts val="0"/>
              </a:spcAft>
              <a:buSzPts val="1800"/>
              <a:buChar char="●"/>
            </a:pPr>
            <a:r>
              <a:rPr lang="en"/>
              <a:t>General while still Interpretable</a:t>
            </a:r>
            <a:endParaRPr/>
          </a:p>
          <a:p>
            <a:pPr indent="-342900" lvl="0" marL="457200" rtl="0" algn="l">
              <a:spcBef>
                <a:spcPts val="0"/>
              </a:spcBef>
              <a:spcAft>
                <a:spcPts val="0"/>
              </a:spcAft>
              <a:buSzPts val="1800"/>
              <a:buChar char="●"/>
            </a:pPr>
            <a:r>
              <a:rPr lang="en"/>
              <a:t>Embarrassingly simple implementation</a:t>
            </a:r>
            <a:endParaRPr/>
          </a:p>
        </p:txBody>
      </p:sp>
      <p:sp>
        <p:nvSpPr>
          <p:cNvPr id="533" name="Google Shape;533;p4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34" name="Google Shape;534;p47"/>
          <p:cNvPicPr preferRelativeResize="0"/>
          <p:nvPr/>
        </p:nvPicPr>
        <p:blipFill>
          <a:blip r:embed="rId3">
            <a:alphaModFix/>
          </a:blip>
          <a:stretch>
            <a:fillRect/>
          </a:stretch>
        </p:blipFill>
        <p:spPr>
          <a:xfrm>
            <a:off x="5679629" y="2368837"/>
            <a:ext cx="2754176" cy="2635626"/>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8" name="Shape 538"/>
        <p:cNvGrpSpPr/>
        <p:nvPr/>
      </p:nvGrpSpPr>
      <p:grpSpPr>
        <a:xfrm>
          <a:off x="0" y="0"/>
          <a:ext cx="0" cy="0"/>
          <a:chOff x="0" y="0"/>
          <a:chExt cx="0" cy="0"/>
        </a:xfrm>
      </p:grpSpPr>
      <p:sp>
        <p:nvSpPr>
          <p:cNvPr id="539" name="Google Shape;539;p48"/>
          <p:cNvSpPr txBox="1"/>
          <p:nvPr>
            <p:ph idx="1" type="body"/>
          </p:nvPr>
        </p:nvSpPr>
        <p:spPr>
          <a:xfrm>
            <a:off x="311700" y="1746850"/>
            <a:ext cx="8520600" cy="282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Outline</a:t>
            </a:r>
            <a:endParaRPr sz="2400"/>
          </a:p>
          <a:p>
            <a:pPr indent="0" lvl="0" marL="0" rtl="0" algn="ctr">
              <a:spcBef>
                <a:spcPts val="1600"/>
              </a:spcBef>
              <a:spcAft>
                <a:spcPts val="1600"/>
              </a:spcAft>
              <a:buNone/>
            </a:pPr>
            <a:r>
              <a:t/>
            </a:r>
            <a:endParaRPr i="1"/>
          </a:p>
        </p:txBody>
      </p:sp>
      <p:sp>
        <p:nvSpPr>
          <p:cNvPr id="540" name="Google Shape;540;p48"/>
          <p:cNvSpPr txBox="1"/>
          <p:nvPr>
            <p:ph idx="1" type="body"/>
          </p:nvPr>
        </p:nvSpPr>
        <p:spPr>
          <a:xfrm>
            <a:off x="2216700" y="2585050"/>
            <a:ext cx="5199300" cy="158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Control and Calibration</a:t>
            </a:r>
            <a:endParaRPr i="1"/>
          </a:p>
          <a:p>
            <a:pPr indent="-342900" lvl="0" marL="457200" rtl="0" algn="l">
              <a:spcBef>
                <a:spcPts val="0"/>
              </a:spcBef>
              <a:spcAft>
                <a:spcPts val="0"/>
              </a:spcAft>
              <a:buSzPts val="1800"/>
              <a:buChar char="●"/>
            </a:pPr>
            <a:r>
              <a:rPr lang="en"/>
              <a:t>Purifying Resources with Imperfect Circuits</a:t>
            </a:r>
            <a:endParaRPr i="1"/>
          </a:p>
        </p:txBody>
      </p:sp>
      <p:sp>
        <p:nvSpPr>
          <p:cNvPr id="541" name="Google Shape;541;p48"/>
          <p:cNvSpPr/>
          <p:nvPr/>
        </p:nvSpPr>
        <p:spPr>
          <a:xfrm>
            <a:off x="2667000" y="2959200"/>
            <a:ext cx="4394100" cy="330000"/>
          </a:xfrm>
          <a:prstGeom prst="roundRect">
            <a:avLst>
              <a:gd fmla="val 16667" name="adj"/>
            </a:avLst>
          </a:prstGeom>
          <a:noFill/>
          <a:ln cap="flat" cmpd="sng" w="19050">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42" name="Google Shape;542;p4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p49"/>
          <p:cNvSpPr txBox="1"/>
          <p:nvPr>
            <p:ph type="title"/>
          </p:nvPr>
        </p:nvSpPr>
        <p:spPr>
          <a:xfrm>
            <a:off x="265500" y="16910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Purifying Resources through</a:t>
            </a:r>
            <a:br>
              <a:rPr lang="en"/>
            </a:br>
            <a:r>
              <a:rPr lang="en"/>
              <a:t>Imperfect Circuits</a:t>
            </a:r>
            <a:endParaRPr/>
          </a:p>
        </p:txBody>
      </p:sp>
      <p:sp>
        <p:nvSpPr>
          <p:cNvPr id="548" name="Google Shape;548;p49"/>
          <p:cNvSpPr txBox="1"/>
          <p:nvPr>
            <p:ph idx="1" type="subTitle"/>
          </p:nvPr>
        </p:nvSpPr>
        <p:spPr>
          <a:xfrm>
            <a:off x="265500" y="4750201"/>
            <a:ext cx="4045200" cy="46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arxiv:</a:t>
            </a:r>
            <a:r>
              <a:rPr lang="en" sz="1400"/>
              <a:t>1712.09762</a:t>
            </a:r>
            <a:r>
              <a:rPr lang="en" sz="1400"/>
              <a:t> / Quantum 2019</a:t>
            </a:r>
            <a:endParaRPr sz="1400"/>
          </a:p>
        </p:txBody>
      </p:sp>
      <p:sp>
        <p:nvSpPr>
          <p:cNvPr id="549" name="Google Shape;549;p4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50" name="Google Shape;550;p49"/>
          <p:cNvPicPr preferRelativeResize="0"/>
          <p:nvPr/>
        </p:nvPicPr>
        <p:blipFill>
          <a:blip r:embed="rId3">
            <a:alphaModFix/>
          </a:blip>
          <a:stretch>
            <a:fillRect/>
          </a:stretch>
        </p:blipFill>
        <p:spPr>
          <a:xfrm>
            <a:off x="4724400" y="1009825"/>
            <a:ext cx="4267197" cy="280292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4" name="Shape 554"/>
        <p:cNvGrpSpPr/>
        <p:nvPr/>
      </p:nvGrpSpPr>
      <p:grpSpPr>
        <a:xfrm>
          <a:off x="0" y="0"/>
          <a:ext cx="0" cy="0"/>
          <a:chOff x="0" y="0"/>
          <a:chExt cx="0" cy="0"/>
        </a:xfrm>
      </p:grpSpPr>
      <p:sp>
        <p:nvSpPr>
          <p:cNvPr id="555" name="Google Shape;555;p5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Real Bell Pairs are Imperfect</a:t>
            </a:r>
            <a:endParaRPr/>
          </a:p>
        </p:txBody>
      </p:sp>
      <p:sp>
        <p:nvSpPr>
          <p:cNvPr id="556" name="Google Shape;556;p5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57" name="Google Shape;557;p50"/>
          <p:cNvPicPr preferRelativeResize="0"/>
          <p:nvPr/>
        </p:nvPicPr>
        <p:blipFill rotWithShape="1">
          <a:blip r:embed="rId3">
            <a:alphaModFix/>
          </a:blip>
          <a:srcRect b="0" l="0" r="0" t="75121"/>
          <a:stretch/>
        </p:blipFill>
        <p:spPr>
          <a:xfrm>
            <a:off x="5312500" y="3893532"/>
            <a:ext cx="3367400" cy="473425"/>
          </a:xfrm>
          <a:prstGeom prst="rect">
            <a:avLst/>
          </a:prstGeom>
          <a:noFill/>
          <a:ln>
            <a:noFill/>
          </a:ln>
        </p:spPr>
      </p:pic>
      <p:pic>
        <p:nvPicPr>
          <p:cNvPr id="558" name="Google Shape;558;p50"/>
          <p:cNvPicPr preferRelativeResize="0"/>
          <p:nvPr/>
        </p:nvPicPr>
        <p:blipFill rotWithShape="1">
          <a:blip r:embed="rId3">
            <a:alphaModFix/>
          </a:blip>
          <a:srcRect b="82331" l="0" r="0" t="0"/>
          <a:stretch/>
        </p:blipFill>
        <p:spPr>
          <a:xfrm>
            <a:off x="106000" y="2725050"/>
            <a:ext cx="3367400" cy="336225"/>
          </a:xfrm>
          <a:prstGeom prst="rect">
            <a:avLst/>
          </a:prstGeom>
          <a:noFill/>
          <a:ln>
            <a:noFill/>
          </a:ln>
        </p:spPr>
      </p:pic>
      <p:pic>
        <p:nvPicPr>
          <p:cNvPr id="559" name="Google Shape;559;p50"/>
          <p:cNvPicPr preferRelativeResize="0"/>
          <p:nvPr/>
        </p:nvPicPr>
        <p:blipFill rotWithShape="1">
          <a:blip r:embed="rId3">
            <a:alphaModFix/>
          </a:blip>
          <a:srcRect b="51542" l="0" r="0" t="18361"/>
          <a:stretch/>
        </p:blipFill>
        <p:spPr>
          <a:xfrm>
            <a:off x="5312500" y="1232476"/>
            <a:ext cx="3367400" cy="572700"/>
          </a:xfrm>
          <a:prstGeom prst="rect">
            <a:avLst/>
          </a:prstGeom>
          <a:noFill/>
          <a:ln>
            <a:noFill/>
          </a:ln>
        </p:spPr>
      </p:pic>
      <p:pic>
        <p:nvPicPr>
          <p:cNvPr id="560" name="Google Shape;560;p50"/>
          <p:cNvPicPr preferRelativeResize="0"/>
          <p:nvPr/>
        </p:nvPicPr>
        <p:blipFill rotWithShape="1">
          <a:blip r:embed="rId3">
            <a:alphaModFix/>
          </a:blip>
          <a:srcRect b="21346" l="0" r="0" t="45226"/>
          <a:stretch/>
        </p:blipFill>
        <p:spPr>
          <a:xfrm>
            <a:off x="5464900" y="2531302"/>
            <a:ext cx="3367400" cy="636100"/>
          </a:xfrm>
          <a:prstGeom prst="rect">
            <a:avLst/>
          </a:prstGeom>
          <a:noFill/>
          <a:ln>
            <a:noFill/>
          </a:ln>
        </p:spPr>
      </p:pic>
      <p:sp>
        <p:nvSpPr>
          <p:cNvPr id="561" name="Google Shape;561;p50"/>
          <p:cNvSpPr/>
          <p:nvPr/>
        </p:nvSpPr>
        <p:spPr>
          <a:xfrm>
            <a:off x="3614450" y="2469113"/>
            <a:ext cx="1709400" cy="848100"/>
          </a:xfrm>
          <a:prstGeom prst="rightArrow">
            <a:avLst>
              <a:gd fmla="val 50000" name="adj1"/>
              <a:gd fmla="val 50000" name="adj2"/>
            </a:avLst>
          </a:prstGeom>
          <a:solidFill>
            <a:schemeClr val="lt2"/>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Average"/>
                <a:ea typeface="Average"/>
                <a:cs typeface="Average"/>
                <a:sym typeface="Average"/>
              </a:rPr>
              <a:t>bit flip error (X)</a:t>
            </a:r>
            <a:endParaRPr>
              <a:solidFill>
                <a:schemeClr val="lt1"/>
              </a:solidFill>
              <a:latin typeface="Average"/>
              <a:ea typeface="Average"/>
              <a:cs typeface="Average"/>
              <a:sym typeface="Average"/>
            </a:endParaRPr>
          </a:p>
        </p:txBody>
      </p:sp>
      <p:sp>
        <p:nvSpPr>
          <p:cNvPr id="562" name="Google Shape;562;p50"/>
          <p:cNvSpPr/>
          <p:nvPr/>
        </p:nvSpPr>
        <p:spPr>
          <a:xfrm rot="-1372507">
            <a:off x="3462026" y="1531354"/>
            <a:ext cx="1709440" cy="847924"/>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Average"/>
                <a:ea typeface="Average"/>
                <a:cs typeface="Average"/>
                <a:sym typeface="Average"/>
              </a:rPr>
              <a:t>Y error</a:t>
            </a:r>
            <a:endParaRPr>
              <a:solidFill>
                <a:schemeClr val="lt1"/>
              </a:solidFill>
              <a:latin typeface="Average"/>
              <a:ea typeface="Average"/>
              <a:cs typeface="Average"/>
              <a:sym typeface="Average"/>
            </a:endParaRPr>
          </a:p>
        </p:txBody>
      </p:sp>
      <p:sp>
        <p:nvSpPr>
          <p:cNvPr id="563" name="Google Shape;563;p50"/>
          <p:cNvSpPr/>
          <p:nvPr/>
        </p:nvSpPr>
        <p:spPr>
          <a:xfrm rot="1384944">
            <a:off x="3462013" y="3409382"/>
            <a:ext cx="1709456" cy="847756"/>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1"/>
                </a:solidFill>
                <a:latin typeface="Average"/>
                <a:ea typeface="Average"/>
                <a:cs typeface="Average"/>
                <a:sym typeface="Average"/>
              </a:rPr>
              <a:t>phase error (Z)</a:t>
            </a:r>
            <a:endParaRPr>
              <a:solidFill>
                <a:schemeClr val="lt1"/>
              </a:solidFill>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0"/>
                                        </p:tgtEl>
                                        <p:attrNameLst>
                                          <p:attrName>style.visibility</p:attrName>
                                        </p:attrNameLst>
                                      </p:cBhvr>
                                      <p:to>
                                        <p:strVal val="visible"/>
                                      </p:to>
                                    </p:set>
                                    <p:animEffect filter="fade" transition="in">
                                      <p:cBhvr>
                                        <p:cTn dur="1000"/>
                                        <p:tgtEl>
                                          <p:spTgt spid="560"/>
                                        </p:tgtEl>
                                      </p:cBhvr>
                                    </p:animEffect>
                                  </p:childTnLst>
                                </p:cTn>
                              </p:par>
                              <p:par>
                                <p:cTn fill="hold" nodeType="withEffect" presetClass="entr" presetID="10" presetSubtype="0">
                                  <p:stCondLst>
                                    <p:cond delay="0"/>
                                  </p:stCondLst>
                                  <p:childTnLst>
                                    <p:set>
                                      <p:cBhvr>
                                        <p:cTn dur="1" fill="hold">
                                          <p:stCondLst>
                                            <p:cond delay="0"/>
                                          </p:stCondLst>
                                        </p:cTn>
                                        <p:tgtEl>
                                          <p:spTgt spid="561"/>
                                        </p:tgtEl>
                                        <p:attrNameLst>
                                          <p:attrName>style.visibility</p:attrName>
                                        </p:attrNameLst>
                                      </p:cBhvr>
                                      <p:to>
                                        <p:strVal val="visible"/>
                                      </p:to>
                                    </p:set>
                                    <p:animEffect filter="fade" transition="in">
                                      <p:cBhvr>
                                        <p:cTn dur="1000"/>
                                        <p:tgtEl>
                                          <p:spTgt spid="56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3"/>
                                        </p:tgtEl>
                                        <p:attrNameLst>
                                          <p:attrName>style.visibility</p:attrName>
                                        </p:attrNameLst>
                                      </p:cBhvr>
                                      <p:to>
                                        <p:strVal val="visible"/>
                                      </p:to>
                                    </p:set>
                                    <p:animEffect filter="fade" transition="in">
                                      <p:cBhvr>
                                        <p:cTn dur="1000"/>
                                        <p:tgtEl>
                                          <p:spTgt spid="563"/>
                                        </p:tgtEl>
                                      </p:cBhvr>
                                    </p:animEffect>
                                  </p:childTnLst>
                                </p:cTn>
                              </p:par>
                              <p:par>
                                <p:cTn fill="hold" nodeType="withEffect" presetClass="entr" presetID="10" presetSubtype="0">
                                  <p:stCondLst>
                                    <p:cond delay="0"/>
                                  </p:stCondLst>
                                  <p:childTnLst>
                                    <p:set>
                                      <p:cBhvr>
                                        <p:cTn dur="1" fill="hold">
                                          <p:stCondLst>
                                            <p:cond delay="0"/>
                                          </p:stCondLst>
                                        </p:cTn>
                                        <p:tgtEl>
                                          <p:spTgt spid="557"/>
                                        </p:tgtEl>
                                        <p:attrNameLst>
                                          <p:attrName>style.visibility</p:attrName>
                                        </p:attrNameLst>
                                      </p:cBhvr>
                                      <p:to>
                                        <p:strVal val="visible"/>
                                      </p:to>
                                    </p:set>
                                    <p:animEffect filter="fade" transition="in">
                                      <p:cBhvr>
                                        <p:cTn dur="1000"/>
                                        <p:tgtEl>
                                          <p:spTgt spid="55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2"/>
                                        </p:tgtEl>
                                        <p:attrNameLst>
                                          <p:attrName>style.visibility</p:attrName>
                                        </p:attrNameLst>
                                      </p:cBhvr>
                                      <p:to>
                                        <p:strVal val="visible"/>
                                      </p:to>
                                    </p:set>
                                    <p:animEffect filter="fade" transition="in">
                                      <p:cBhvr>
                                        <p:cTn dur="1000"/>
                                        <p:tgtEl>
                                          <p:spTgt spid="562"/>
                                        </p:tgtEl>
                                      </p:cBhvr>
                                    </p:animEffect>
                                  </p:childTnLst>
                                </p:cTn>
                              </p:par>
                              <p:par>
                                <p:cTn fill="hold" nodeType="withEffect" presetClass="entr" presetID="10" presetSubtype="0">
                                  <p:stCondLst>
                                    <p:cond delay="0"/>
                                  </p:stCondLst>
                                  <p:childTnLst>
                                    <p:set>
                                      <p:cBhvr>
                                        <p:cTn dur="1" fill="hold">
                                          <p:stCondLst>
                                            <p:cond delay="0"/>
                                          </p:stCondLst>
                                        </p:cTn>
                                        <p:tgtEl>
                                          <p:spTgt spid="559"/>
                                        </p:tgtEl>
                                        <p:attrNameLst>
                                          <p:attrName>style.visibility</p:attrName>
                                        </p:attrNameLst>
                                      </p:cBhvr>
                                      <p:to>
                                        <p:strVal val="visible"/>
                                      </p:to>
                                    </p:set>
                                    <p:animEffect filter="fade" transition="in">
                                      <p:cBhvr>
                                        <p:cTn dur="1000"/>
                                        <p:tgtEl>
                                          <p:spTgt spid="5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sp>
        <p:nvSpPr>
          <p:cNvPr id="568" name="Google Shape;568;p5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Purification of Imperfect Resources</a:t>
            </a:r>
            <a:endParaRPr/>
          </a:p>
        </p:txBody>
      </p:sp>
      <p:sp>
        <p:nvSpPr>
          <p:cNvPr id="569" name="Google Shape;569;p51"/>
          <p:cNvSpPr txBox="1"/>
          <p:nvPr>
            <p:ph idx="1" type="body"/>
          </p:nvPr>
        </p:nvSpPr>
        <p:spPr>
          <a:xfrm>
            <a:off x="311700" y="1533475"/>
            <a:ext cx="5068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Four possible Bell states A, B, C, and D.</a:t>
            </a:r>
            <a:endParaRPr/>
          </a:p>
          <a:p>
            <a:pPr indent="0" lvl="0" marL="0" rtl="0" algn="l">
              <a:spcBef>
                <a:spcPts val="1600"/>
              </a:spcBef>
              <a:spcAft>
                <a:spcPts val="0"/>
              </a:spcAft>
              <a:buNone/>
            </a:pPr>
            <a:r>
              <a:rPr lang="en"/>
              <a:t>Typically an entanglement generator would not provide perfect pairs, rather (for instance):</a:t>
            </a:r>
            <a:endParaRPr/>
          </a:p>
          <a:p>
            <a:pPr indent="0" lvl="0" marL="0" rtl="0" algn="l">
              <a:spcBef>
                <a:spcPts val="1600"/>
              </a:spcBef>
              <a:spcAft>
                <a:spcPts val="0"/>
              </a:spcAft>
              <a:buNone/>
            </a:pPr>
            <a:r>
              <a:rPr lang="en"/>
              <a:t>A at 90%</a:t>
            </a:r>
            <a:br>
              <a:rPr lang="en"/>
            </a:br>
            <a:r>
              <a:rPr lang="en"/>
              <a:t>B, C, and D at 3.3%</a:t>
            </a:r>
            <a:endParaRPr/>
          </a:p>
          <a:p>
            <a:pPr indent="0" lvl="0" marL="0" rtl="0" algn="l">
              <a:spcBef>
                <a:spcPts val="1600"/>
              </a:spcBef>
              <a:spcAft>
                <a:spcPts val="1600"/>
              </a:spcAft>
              <a:buNone/>
            </a:pPr>
            <a:r>
              <a:rPr lang="en"/>
              <a:t>We use two such imperfect Bell pairs to distil one higher quality pair.</a:t>
            </a:r>
            <a:endParaRPr/>
          </a:p>
        </p:txBody>
      </p:sp>
      <p:sp>
        <p:nvSpPr>
          <p:cNvPr id="570" name="Google Shape;570;p5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71" name="Google Shape;571;p51"/>
          <p:cNvPicPr preferRelativeResize="0"/>
          <p:nvPr/>
        </p:nvPicPr>
        <p:blipFill>
          <a:blip r:embed="rId3">
            <a:alphaModFix/>
          </a:blip>
          <a:stretch>
            <a:fillRect/>
          </a:stretch>
        </p:blipFill>
        <p:spPr>
          <a:xfrm>
            <a:off x="5532900" y="1101650"/>
            <a:ext cx="3367393" cy="1902959"/>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xEl>
                                              <p:pRg end="0" st="0"/>
                                            </p:txEl>
                                          </p:spTgt>
                                        </p:tgtEl>
                                        <p:attrNameLst>
                                          <p:attrName>style.visibility</p:attrName>
                                        </p:attrNameLst>
                                      </p:cBhvr>
                                      <p:to>
                                        <p:strVal val="visible"/>
                                      </p:to>
                                    </p:set>
                                    <p:animEffect filter="fade" transition="in">
                                      <p:cBhvr>
                                        <p:cTn dur="1000"/>
                                        <p:tgtEl>
                                          <p:spTgt spid="569">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xEl>
                                              <p:pRg end="1" st="1"/>
                                            </p:txEl>
                                          </p:spTgt>
                                        </p:tgtEl>
                                        <p:attrNameLst>
                                          <p:attrName>style.visibility</p:attrName>
                                        </p:attrNameLst>
                                      </p:cBhvr>
                                      <p:to>
                                        <p:strVal val="visible"/>
                                      </p:to>
                                    </p:set>
                                    <p:animEffect filter="fade" transition="in">
                                      <p:cBhvr>
                                        <p:cTn dur="1000"/>
                                        <p:tgtEl>
                                          <p:spTgt spid="569">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xEl>
                                              <p:pRg end="2" st="2"/>
                                            </p:txEl>
                                          </p:spTgt>
                                        </p:tgtEl>
                                        <p:attrNameLst>
                                          <p:attrName>style.visibility</p:attrName>
                                        </p:attrNameLst>
                                      </p:cBhvr>
                                      <p:to>
                                        <p:strVal val="visible"/>
                                      </p:to>
                                    </p:set>
                                    <p:animEffect filter="fade" transition="in">
                                      <p:cBhvr>
                                        <p:cTn dur="1000"/>
                                        <p:tgtEl>
                                          <p:spTgt spid="569">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69">
                                            <p:txEl>
                                              <p:pRg end="3" st="3"/>
                                            </p:txEl>
                                          </p:spTgt>
                                        </p:tgtEl>
                                        <p:attrNameLst>
                                          <p:attrName>style.visibility</p:attrName>
                                        </p:attrNameLst>
                                      </p:cBhvr>
                                      <p:to>
                                        <p:strVal val="visible"/>
                                      </p:to>
                                    </p:set>
                                    <p:animEffect filter="fade" transition="in">
                                      <p:cBhvr>
                                        <p:cTn dur="1000"/>
                                        <p:tgtEl>
                                          <p:spTgt spid="569">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sp>
        <p:nvSpPr>
          <p:cNvPr id="89" name="Google Shape;89;p1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Ideal Machines Can Be Difficult to Build in The Real World</a:t>
            </a:r>
            <a:endParaRPr/>
          </a:p>
        </p:txBody>
      </p:sp>
      <p:sp>
        <p:nvSpPr>
          <p:cNvPr id="90" name="Google Shape;90;p16"/>
          <p:cNvSpPr txBox="1"/>
          <p:nvPr>
            <p:ph idx="1" type="body"/>
          </p:nvPr>
        </p:nvSpPr>
        <p:spPr>
          <a:xfrm>
            <a:off x="311700" y="1152475"/>
            <a:ext cx="27237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Babbage never completed the Analytical Engine.</a:t>
            </a:r>
            <a:endParaRPr/>
          </a:p>
          <a:p>
            <a:pPr indent="0" lvl="0" marL="0" rtl="0" algn="l">
              <a:spcBef>
                <a:spcPts val="1600"/>
              </a:spcBef>
              <a:spcAft>
                <a:spcPts val="0"/>
              </a:spcAft>
              <a:buNone/>
            </a:pPr>
            <a:r>
              <a:rPr lang="en"/>
              <a:t>Many doubted that cogs or relays or vacuum tubes could ever be sufficiently noiseless.</a:t>
            </a:r>
            <a:endParaRPr/>
          </a:p>
          <a:p>
            <a:pPr indent="0" lvl="0" marL="0" rtl="0" algn="l">
              <a:spcBef>
                <a:spcPts val="1600"/>
              </a:spcBef>
              <a:spcAft>
                <a:spcPts val="1600"/>
              </a:spcAft>
              <a:buNone/>
            </a:pPr>
            <a:r>
              <a:rPr lang="en"/>
              <a:t>Thankfully, von </a:t>
            </a:r>
            <a:r>
              <a:rPr lang="en"/>
              <a:t>Neumann proved a “threshold theorem” providing a noise reducing “gadget”.</a:t>
            </a:r>
            <a:endParaRPr/>
          </a:p>
        </p:txBody>
      </p:sp>
      <p:sp>
        <p:nvSpPr>
          <p:cNvPr id="91" name="Google Shape;91;p1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92" name="Google Shape;92;p16"/>
          <p:cNvPicPr preferRelativeResize="0"/>
          <p:nvPr/>
        </p:nvPicPr>
        <p:blipFill>
          <a:blip r:embed="rId3">
            <a:alphaModFix/>
          </a:blip>
          <a:stretch>
            <a:fillRect/>
          </a:stretch>
        </p:blipFill>
        <p:spPr>
          <a:xfrm>
            <a:off x="3187800" y="1170125"/>
            <a:ext cx="5803800" cy="2768989"/>
          </a:xfrm>
          <a:prstGeom prst="rect">
            <a:avLst/>
          </a:prstGeom>
          <a:noFill/>
          <a:ln cap="flat" cmpd="sng" w="19050">
            <a:solidFill>
              <a:schemeClr val="dk2"/>
            </a:solidFill>
            <a:prstDash val="solid"/>
            <a:round/>
            <a:headEnd len="sm" w="sm" type="none"/>
            <a:tailEnd len="sm" w="sm" type="none"/>
          </a:ln>
        </p:spPr>
      </p:pic>
      <p:sp>
        <p:nvSpPr>
          <p:cNvPr id="93" name="Google Shape;93;p16"/>
          <p:cNvSpPr txBox="1"/>
          <p:nvPr/>
        </p:nvSpPr>
        <p:spPr>
          <a:xfrm>
            <a:off x="3263900" y="4105450"/>
            <a:ext cx="57276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rage"/>
                <a:ea typeface="Average"/>
                <a:cs typeface="Average"/>
                <a:sym typeface="Average"/>
              </a:rPr>
              <a:t>A triply-redundant implementation of an otherwise unreliable operation.</a:t>
            </a:r>
            <a:endParaRPr>
              <a:solidFill>
                <a:schemeClr val="dk1"/>
              </a:solidFill>
              <a:latin typeface="Average"/>
              <a:ea typeface="Average"/>
              <a:cs typeface="Average"/>
              <a:sym typeface="Average"/>
            </a:endParaRPr>
          </a:p>
          <a:p>
            <a:pPr indent="0" lvl="0" marL="0" rtl="0" algn="l">
              <a:spcBef>
                <a:spcPts val="0"/>
              </a:spcBef>
              <a:spcAft>
                <a:spcPts val="0"/>
              </a:spcAft>
              <a:buNone/>
            </a:pPr>
            <a:r>
              <a:rPr lang="en">
                <a:solidFill>
                  <a:schemeClr val="dk1"/>
                </a:solidFill>
                <a:latin typeface="Average"/>
                <a:ea typeface="Average"/>
                <a:cs typeface="Average"/>
                <a:sym typeface="Average"/>
              </a:rPr>
              <a:t>“[...] The Synthesis of Reliable Organisms […]”, von Neumann, 1952</a:t>
            </a:r>
            <a:endParaRPr>
              <a:solidFill>
                <a:schemeClr val="dk1"/>
              </a:solidFill>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xEl>
                                              <p:pRg end="0" st="0"/>
                                            </p:txEl>
                                          </p:spTgt>
                                        </p:tgtEl>
                                        <p:attrNameLst>
                                          <p:attrName>style.visibility</p:attrName>
                                        </p:attrNameLst>
                                      </p:cBhvr>
                                      <p:to>
                                        <p:strVal val="visible"/>
                                      </p:to>
                                    </p:set>
                                    <p:animEffect filter="fade" transition="in">
                                      <p:cBhvr>
                                        <p:cTn dur="1000"/>
                                        <p:tgtEl>
                                          <p:spTgt spid="90">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xEl>
                                              <p:pRg end="1" st="1"/>
                                            </p:txEl>
                                          </p:spTgt>
                                        </p:tgtEl>
                                        <p:attrNameLst>
                                          <p:attrName>style.visibility</p:attrName>
                                        </p:attrNameLst>
                                      </p:cBhvr>
                                      <p:to>
                                        <p:strVal val="visible"/>
                                      </p:to>
                                    </p:set>
                                    <p:animEffect filter="fade" transition="in">
                                      <p:cBhvr>
                                        <p:cTn dur="1000"/>
                                        <p:tgtEl>
                                          <p:spTgt spid="90">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0">
                                            <p:txEl>
                                              <p:pRg end="2" st="2"/>
                                            </p:txEl>
                                          </p:spTgt>
                                        </p:tgtEl>
                                        <p:attrNameLst>
                                          <p:attrName>style.visibility</p:attrName>
                                        </p:attrNameLst>
                                      </p:cBhvr>
                                      <p:to>
                                        <p:strVal val="visible"/>
                                      </p:to>
                                    </p:set>
                                    <p:animEffect filter="fade" transition="in">
                                      <p:cBhvr>
                                        <p:cTn dur="1000"/>
                                        <p:tgtEl>
                                          <p:spTgt spid="90">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2"/>
                                        </p:tgtEl>
                                        <p:attrNameLst>
                                          <p:attrName>style.visibility</p:attrName>
                                        </p:attrNameLst>
                                      </p:cBhvr>
                                      <p:to>
                                        <p:strVal val="visible"/>
                                      </p:to>
                                    </p:set>
                                    <p:animEffect filter="fade" transition="in">
                                      <p:cBhvr>
                                        <p:cTn dur="1000"/>
                                        <p:tgtEl>
                                          <p:spTgt spid="92"/>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00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sp>
        <p:nvSpPr>
          <p:cNvPr id="576" name="Google Shape;576;p5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Purification</a:t>
            </a:r>
            <a:endParaRPr/>
          </a:p>
        </p:txBody>
      </p:sp>
      <p:sp>
        <p:nvSpPr>
          <p:cNvPr id="577" name="Google Shape;577;p52"/>
          <p:cNvSpPr txBox="1"/>
          <p:nvPr>
            <p:ph idx="1" type="body"/>
          </p:nvPr>
        </p:nvSpPr>
        <p:spPr>
          <a:xfrm>
            <a:off x="5877450" y="3012100"/>
            <a:ext cx="3055800" cy="114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Bob’s side of the circuit.</a:t>
            </a:r>
            <a:br>
              <a:rPr lang="en"/>
            </a:br>
            <a:r>
              <a:rPr lang="en"/>
              <a:t>Alice does the same to her “half pairs”.</a:t>
            </a:r>
            <a:endParaRPr/>
          </a:p>
        </p:txBody>
      </p:sp>
      <p:pic>
        <p:nvPicPr>
          <p:cNvPr id="578" name="Google Shape;578;p52"/>
          <p:cNvPicPr preferRelativeResize="0"/>
          <p:nvPr/>
        </p:nvPicPr>
        <p:blipFill rotWithShape="1">
          <a:blip r:embed="rId3">
            <a:alphaModFix/>
          </a:blip>
          <a:srcRect b="25792" l="10031" r="0" t="23595"/>
          <a:stretch/>
        </p:blipFill>
        <p:spPr>
          <a:xfrm>
            <a:off x="3383650" y="2851150"/>
            <a:ext cx="2376700" cy="1311300"/>
          </a:xfrm>
          <a:prstGeom prst="rect">
            <a:avLst/>
          </a:prstGeom>
          <a:noFill/>
          <a:ln cap="flat" cmpd="sng" w="19050">
            <a:solidFill>
              <a:schemeClr val="dk2"/>
            </a:solidFill>
            <a:prstDash val="solid"/>
            <a:round/>
            <a:headEnd len="sm" w="sm" type="none"/>
            <a:tailEnd len="sm" w="sm" type="none"/>
          </a:ln>
        </p:spPr>
      </p:pic>
      <p:sp>
        <p:nvSpPr>
          <p:cNvPr id="579" name="Google Shape;579;p5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580" name="Google Shape;580;p52"/>
          <p:cNvPicPr preferRelativeResize="0"/>
          <p:nvPr/>
        </p:nvPicPr>
        <p:blipFill rotWithShape="1">
          <a:blip r:embed="rId3">
            <a:alphaModFix/>
          </a:blip>
          <a:srcRect b="25792" l="10031" r="0" t="23595"/>
          <a:stretch/>
        </p:blipFill>
        <p:spPr>
          <a:xfrm flipH="1" rot="10800000">
            <a:off x="3383650" y="1327150"/>
            <a:ext cx="2376700" cy="1311300"/>
          </a:xfrm>
          <a:prstGeom prst="rect">
            <a:avLst/>
          </a:prstGeom>
          <a:noFill/>
          <a:ln cap="flat" cmpd="sng" w="19050">
            <a:solidFill>
              <a:schemeClr val="dk2"/>
            </a:solidFill>
            <a:prstDash val="solid"/>
            <a:round/>
            <a:headEnd len="sm" w="sm" type="none"/>
            <a:tailEnd len="sm" w="sm" type="none"/>
          </a:ln>
        </p:spPr>
      </p:pic>
      <p:pic>
        <p:nvPicPr>
          <p:cNvPr id="581" name="Google Shape;581;p52"/>
          <p:cNvPicPr preferRelativeResize="0"/>
          <p:nvPr/>
        </p:nvPicPr>
        <p:blipFill rotWithShape="1">
          <a:blip r:embed="rId3">
            <a:alphaModFix/>
          </a:blip>
          <a:srcRect b="28601" l="52604" r="22104" t="49293"/>
          <a:stretch/>
        </p:blipFill>
        <p:spPr>
          <a:xfrm>
            <a:off x="4517800" y="1389875"/>
            <a:ext cx="668125" cy="572700"/>
          </a:xfrm>
          <a:prstGeom prst="rect">
            <a:avLst/>
          </a:prstGeom>
          <a:noFill/>
          <a:ln>
            <a:noFill/>
          </a:ln>
        </p:spPr>
      </p:pic>
      <p:sp>
        <p:nvSpPr>
          <p:cNvPr id="582" name="Google Shape;582;p52"/>
          <p:cNvSpPr/>
          <p:nvPr/>
        </p:nvSpPr>
        <p:spPr>
          <a:xfrm>
            <a:off x="1940750" y="2354350"/>
            <a:ext cx="1289100" cy="880200"/>
          </a:xfrm>
          <a:prstGeom prst="rect">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3" name="Google Shape;583;p52"/>
          <p:cNvSpPr txBox="1"/>
          <p:nvPr>
            <p:ph idx="1" type="body"/>
          </p:nvPr>
        </p:nvSpPr>
        <p:spPr>
          <a:xfrm>
            <a:off x="5877450" y="1792900"/>
            <a:ext cx="3055800" cy="114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Alice’s side of the circuit.</a:t>
            </a:r>
            <a:endParaRPr/>
          </a:p>
        </p:txBody>
      </p:sp>
      <p:sp>
        <p:nvSpPr>
          <p:cNvPr id="584" name="Google Shape;584;p52"/>
          <p:cNvSpPr txBox="1"/>
          <p:nvPr>
            <p:ph idx="1" type="body"/>
          </p:nvPr>
        </p:nvSpPr>
        <p:spPr>
          <a:xfrm>
            <a:off x="1977500" y="2425675"/>
            <a:ext cx="1289100" cy="861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Bell pair to</a:t>
            </a:r>
            <a:br>
              <a:rPr lang="en"/>
            </a:br>
            <a:r>
              <a:rPr lang="en"/>
              <a:t>be purified.</a:t>
            </a:r>
            <a:endParaRPr/>
          </a:p>
        </p:txBody>
      </p:sp>
      <p:cxnSp>
        <p:nvCxnSpPr>
          <p:cNvPr id="585" name="Google Shape;585;p52"/>
          <p:cNvCxnSpPr>
            <a:stCxn id="582" idx="3"/>
          </p:cNvCxnSpPr>
          <p:nvPr/>
        </p:nvCxnSpPr>
        <p:spPr>
          <a:xfrm flipH="1" rot="10800000">
            <a:off x="3229850" y="2439250"/>
            <a:ext cx="259200" cy="355200"/>
          </a:xfrm>
          <a:prstGeom prst="straightConnector1">
            <a:avLst/>
          </a:prstGeom>
          <a:noFill/>
          <a:ln cap="flat" cmpd="sng" w="19050">
            <a:solidFill>
              <a:srgbClr val="999999"/>
            </a:solidFill>
            <a:prstDash val="solid"/>
            <a:round/>
            <a:headEnd len="med" w="med" type="none"/>
            <a:tailEnd len="med" w="med" type="triangle"/>
          </a:ln>
        </p:spPr>
      </p:cxnSp>
      <p:cxnSp>
        <p:nvCxnSpPr>
          <p:cNvPr id="586" name="Google Shape;586;p52"/>
          <p:cNvCxnSpPr>
            <a:stCxn id="582" idx="3"/>
          </p:cNvCxnSpPr>
          <p:nvPr/>
        </p:nvCxnSpPr>
        <p:spPr>
          <a:xfrm>
            <a:off x="3229850" y="2794450"/>
            <a:ext cx="270000" cy="281100"/>
          </a:xfrm>
          <a:prstGeom prst="straightConnector1">
            <a:avLst/>
          </a:prstGeom>
          <a:noFill/>
          <a:ln cap="flat" cmpd="sng" w="19050">
            <a:solidFill>
              <a:srgbClr val="999999"/>
            </a:solidFill>
            <a:prstDash val="solid"/>
            <a:round/>
            <a:headEnd len="med" w="med" type="none"/>
            <a:tailEnd len="med" w="med" type="triangle"/>
          </a:ln>
        </p:spPr>
      </p:cxnSp>
      <p:sp>
        <p:nvSpPr>
          <p:cNvPr id="587" name="Google Shape;587;p52"/>
          <p:cNvSpPr/>
          <p:nvPr/>
        </p:nvSpPr>
        <p:spPr>
          <a:xfrm>
            <a:off x="416750" y="2354350"/>
            <a:ext cx="1289100" cy="880200"/>
          </a:xfrm>
          <a:prstGeom prst="rect">
            <a:avLst/>
          </a:prstGeom>
          <a:noFill/>
          <a:ln cap="flat" cmpd="sng" w="9525">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8" name="Google Shape;588;p52"/>
          <p:cNvSpPr txBox="1"/>
          <p:nvPr>
            <p:ph idx="1" type="body"/>
          </p:nvPr>
        </p:nvSpPr>
        <p:spPr>
          <a:xfrm>
            <a:off x="453500" y="2349475"/>
            <a:ext cx="1289100" cy="8619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Sacrificial</a:t>
            </a:r>
            <a:br>
              <a:rPr lang="en"/>
            </a:br>
            <a:r>
              <a:rPr lang="en"/>
              <a:t>Bell pair.</a:t>
            </a:r>
            <a:endParaRPr/>
          </a:p>
        </p:txBody>
      </p:sp>
      <p:cxnSp>
        <p:nvCxnSpPr>
          <p:cNvPr id="589" name="Google Shape;589;p52"/>
          <p:cNvCxnSpPr>
            <a:stCxn id="587" idx="2"/>
          </p:cNvCxnSpPr>
          <p:nvPr/>
        </p:nvCxnSpPr>
        <p:spPr>
          <a:xfrm>
            <a:off x="1061300" y="3234550"/>
            <a:ext cx="2395800" cy="594000"/>
          </a:xfrm>
          <a:prstGeom prst="straightConnector1">
            <a:avLst/>
          </a:prstGeom>
          <a:noFill/>
          <a:ln cap="flat" cmpd="sng" w="19050">
            <a:solidFill>
              <a:srgbClr val="999999"/>
            </a:solidFill>
            <a:prstDash val="solid"/>
            <a:round/>
            <a:headEnd len="med" w="med" type="none"/>
            <a:tailEnd len="med" w="med" type="triangle"/>
          </a:ln>
        </p:spPr>
      </p:cxnSp>
      <p:cxnSp>
        <p:nvCxnSpPr>
          <p:cNvPr id="590" name="Google Shape;590;p52"/>
          <p:cNvCxnSpPr>
            <a:stCxn id="588" idx="0"/>
          </p:cNvCxnSpPr>
          <p:nvPr/>
        </p:nvCxnSpPr>
        <p:spPr>
          <a:xfrm flipH="1" rot="10800000">
            <a:off x="1098050" y="1717975"/>
            <a:ext cx="2391000" cy="631500"/>
          </a:xfrm>
          <a:prstGeom prst="straightConnector1">
            <a:avLst/>
          </a:prstGeom>
          <a:noFill/>
          <a:ln cap="flat" cmpd="sng" w="19050">
            <a:solidFill>
              <a:srgbClr val="999999"/>
            </a:solidFill>
            <a:prstDash val="solid"/>
            <a:round/>
            <a:headEnd len="med" w="med" type="none"/>
            <a:tailEnd len="med" w="med" type="triangle"/>
          </a:ln>
        </p:spPr>
      </p:cxnSp>
      <p:pic>
        <p:nvPicPr>
          <p:cNvPr id="591" name="Google Shape;591;p52"/>
          <p:cNvPicPr preferRelativeResize="0"/>
          <p:nvPr/>
        </p:nvPicPr>
        <p:blipFill>
          <a:blip r:embed="rId4">
            <a:alphaModFix/>
          </a:blip>
          <a:stretch>
            <a:fillRect/>
          </a:stretch>
        </p:blipFill>
        <p:spPr>
          <a:xfrm>
            <a:off x="5185925" y="664160"/>
            <a:ext cx="1289100" cy="892965"/>
          </a:xfrm>
          <a:prstGeom prst="rect">
            <a:avLst/>
          </a:prstGeom>
          <a:noFill/>
          <a:ln>
            <a:noFill/>
          </a:ln>
        </p:spPr>
      </p:pic>
      <p:pic>
        <p:nvPicPr>
          <p:cNvPr id="592" name="Google Shape;592;p52"/>
          <p:cNvPicPr preferRelativeResize="0"/>
          <p:nvPr/>
        </p:nvPicPr>
        <p:blipFill>
          <a:blip r:embed="rId5">
            <a:alphaModFix/>
          </a:blip>
          <a:stretch>
            <a:fillRect/>
          </a:stretch>
        </p:blipFill>
        <p:spPr>
          <a:xfrm>
            <a:off x="5371000" y="3676150"/>
            <a:ext cx="918950" cy="994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p53"/>
          <p:cNvSpPr/>
          <p:nvPr/>
        </p:nvSpPr>
        <p:spPr>
          <a:xfrm>
            <a:off x="311700" y="1779625"/>
            <a:ext cx="1737300" cy="1697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8" name="Google Shape;598;p5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Purification</a:t>
            </a:r>
            <a:endParaRPr/>
          </a:p>
        </p:txBody>
      </p:sp>
      <p:sp>
        <p:nvSpPr>
          <p:cNvPr id="599" name="Google Shape;599;p53"/>
          <p:cNvSpPr txBox="1"/>
          <p:nvPr>
            <p:ph idx="1" type="body"/>
          </p:nvPr>
        </p:nvSpPr>
        <p:spPr>
          <a:xfrm>
            <a:off x="387900" y="1762075"/>
            <a:ext cx="916500" cy="18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AA</a:t>
            </a:r>
            <a:br>
              <a:rPr lang="en"/>
            </a:br>
            <a:r>
              <a:rPr lang="en"/>
              <a:t>AB</a:t>
            </a:r>
            <a:br>
              <a:rPr lang="en"/>
            </a:br>
            <a:r>
              <a:rPr lang="en"/>
              <a:t>AC</a:t>
            </a:r>
            <a:br>
              <a:rPr lang="en"/>
            </a:br>
            <a:r>
              <a:rPr lang="en"/>
              <a:t>AD</a:t>
            </a:r>
            <a:br>
              <a:rPr lang="en"/>
            </a:br>
            <a:r>
              <a:rPr lang="en"/>
              <a:t>others</a:t>
            </a:r>
            <a:endParaRPr/>
          </a:p>
        </p:txBody>
      </p:sp>
      <p:sp>
        <p:nvSpPr>
          <p:cNvPr id="600" name="Google Shape;600;p53"/>
          <p:cNvSpPr txBox="1"/>
          <p:nvPr>
            <p:ph idx="1" type="body"/>
          </p:nvPr>
        </p:nvSpPr>
        <p:spPr>
          <a:xfrm>
            <a:off x="5877450" y="345100"/>
            <a:ext cx="3055800" cy="114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Bob’s side of the circuit.</a:t>
            </a:r>
            <a:br>
              <a:rPr lang="en"/>
            </a:br>
            <a:r>
              <a:rPr lang="en"/>
              <a:t>Alice does the same to her “half pairs”.</a:t>
            </a:r>
            <a:endParaRPr/>
          </a:p>
        </p:txBody>
      </p:sp>
      <p:sp>
        <p:nvSpPr>
          <p:cNvPr id="601" name="Google Shape;601;p53"/>
          <p:cNvSpPr txBox="1"/>
          <p:nvPr>
            <p:ph idx="1" type="body"/>
          </p:nvPr>
        </p:nvSpPr>
        <p:spPr>
          <a:xfrm>
            <a:off x="1226100" y="1762075"/>
            <a:ext cx="800700" cy="18027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81%</a:t>
            </a:r>
            <a:br>
              <a:rPr lang="en"/>
            </a:br>
            <a:r>
              <a:rPr lang="en"/>
              <a:t> 3%</a:t>
            </a:r>
            <a:br>
              <a:rPr lang="en"/>
            </a:br>
            <a:r>
              <a:rPr lang="en"/>
              <a:t> 3%</a:t>
            </a:r>
            <a:br>
              <a:rPr lang="en"/>
            </a:br>
            <a:r>
              <a:rPr lang="en"/>
              <a:t> 3%</a:t>
            </a:r>
            <a:br>
              <a:rPr lang="en"/>
            </a:br>
            <a:r>
              <a:rPr lang="en"/>
              <a:t>…</a:t>
            </a:r>
            <a:endParaRPr/>
          </a:p>
        </p:txBody>
      </p:sp>
      <p:sp>
        <p:nvSpPr>
          <p:cNvPr id="602" name="Google Shape;602;p53"/>
          <p:cNvSpPr txBox="1"/>
          <p:nvPr>
            <p:ph idx="1" type="body"/>
          </p:nvPr>
        </p:nvSpPr>
        <p:spPr>
          <a:xfrm>
            <a:off x="387900" y="3629500"/>
            <a:ext cx="3206400" cy="1141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Tracing over the second pair returns the same quality pair as the one we started with.</a:t>
            </a:r>
            <a:endParaRPr/>
          </a:p>
        </p:txBody>
      </p:sp>
      <p:pic>
        <p:nvPicPr>
          <p:cNvPr id="603" name="Google Shape;603;p53"/>
          <p:cNvPicPr preferRelativeResize="0"/>
          <p:nvPr/>
        </p:nvPicPr>
        <p:blipFill rotWithShape="1">
          <a:blip r:embed="rId3">
            <a:alphaModFix/>
          </a:blip>
          <a:srcRect b="25792" l="10031" r="0" t="23595"/>
          <a:stretch/>
        </p:blipFill>
        <p:spPr>
          <a:xfrm>
            <a:off x="3383650" y="260350"/>
            <a:ext cx="2376700" cy="1311300"/>
          </a:xfrm>
          <a:prstGeom prst="rect">
            <a:avLst/>
          </a:prstGeom>
          <a:noFill/>
          <a:ln cap="flat" cmpd="sng" w="19050">
            <a:solidFill>
              <a:schemeClr val="dk2"/>
            </a:solidFill>
            <a:prstDash val="solid"/>
            <a:round/>
            <a:headEnd len="sm" w="sm" type="none"/>
            <a:tailEnd len="sm" w="sm" type="none"/>
          </a:ln>
        </p:spPr>
      </p:pic>
      <p:cxnSp>
        <p:nvCxnSpPr>
          <p:cNvPr id="604" name="Google Shape;604;p53"/>
          <p:cNvCxnSpPr/>
          <p:nvPr/>
        </p:nvCxnSpPr>
        <p:spPr>
          <a:xfrm>
            <a:off x="3770000" y="386375"/>
            <a:ext cx="0" cy="995100"/>
          </a:xfrm>
          <a:prstGeom prst="straightConnector1">
            <a:avLst/>
          </a:prstGeom>
          <a:noFill/>
          <a:ln cap="flat" cmpd="sng" w="28575">
            <a:solidFill>
              <a:srgbClr val="999999"/>
            </a:solidFill>
            <a:prstDash val="solid"/>
            <a:round/>
            <a:headEnd len="med" w="med" type="none"/>
            <a:tailEnd len="med" w="med" type="none"/>
          </a:ln>
        </p:spPr>
      </p:cxnSp>
      <p:cxnSp>
        <p:nvCxnSpPr>
          <p:cNvPr id="605" name="Google Shape;605;p53"/>
          <p:cNvCxnSpPr/>
          <p:nvPr/>
        </p:nvCxnSpPr>
        <p:spPr>
          <a:xfrm flipH="1" rot="10800000">
            <a:off x="2060625" y="1381525"/>
            <a:ext cx="1732800" cy="398100"/>
          </a:xfrm>
          <a:prstGeom prst="straightConnector1">
            <a:avLst/>
          </a:prstGeom>
          <a:noFill/>
          <a:ln cap="flat" cmpd="sng" w="28575">
            <a:solidFill>
              <a:schemeClr val="dk2"/>
            </a:solidFill>
            <a:prstDash val="solid"/>
            <a:round/>
            <a:headEnd len="med" w="med" type="none"/>
            <a:tailEnd len="med" w="med" type="none"/>
          </a:ln>
        </p:spPr>
      </p:cxnSp>
      <p:sp>
        <p:nvSpPr>
          <p:cNvPr id="606" name="Google Shape;606;p5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07" name="Google Shape;607;p53"/>
          <p:cNvSpPr/>
          <p:nvPr/>
        </p:nvSpPr>
        <p:spPr>
          <a:xfrm>
            <a:off x="2750100" y="1779625"/>
            <a:ext cx="1886100" cy="12051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8" name="Google Shape;608;p53"/>
          <p:cNvSpPr txBox="1"/>
          <p:nvPr>
            <p:ph idx="1" type="body"/>
          </p:nvPr>
        </p:nvSpPr>
        <p:spPr>
          <a:xfrm>
            <a:off x="2745725" y="1762075"/>
            <a:ext cx="1886100" cy="12051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AA remains AA</a:t>
            </a:r>
            <a:br>
              <a:rPr lang="en"/>
            </a:br>
            <a:r>
              <a:rPr lang="en"/>
              <a:t>DD becomes AD</a:t>
            </a:r>
            <a:br>
              <a:rPr lang="en"/>
            </a:br>
            <a:r>
              <a:rPr lang="en"/>
              <a:t>etc</a:t>
            </a:r>
            <a:endParaRPr/>
          </a:p>
        </p:txBody>
      </p:sp>
      <p:cxnSp>
        <p:nvCxnSpPr>
          <p:cNvPr id="609" name="Google Shape;609;p53"/>
          <p:cNvCxnSpPr>
            <a:stCxn id="607" idx="0"/>
            <a:endCxn id="610" idx="2"/>
          </p:cNvCxnSpPr>
          <p:nvPr/>
        </p:nvCxnSpPr>
        <p:spPr>
          <a:xfrm flipH="1" rot="10800000">
            <a:off x="3693150" y="1516525"/>
            <a:ext cx="526800" cy="263100"/>
          </a:xfrm>
          <a:prstGeom prst="straightConnector1">
            <a:avLst/>
          </a:prstGeom>
          <a:noFill/>
          <a:ln cap="flat" cmpd="sng" w="28575">
            <a:solidFill>
              <a:schemeClr val="dk2"/>
            </a:solidFill>
            <a:prstDash val="solid"/>
            <a:round/>
            <a:headEnd len="med" w="med" type="none"/>
            <a:tailEnd len="med" w="med" type="none"/>
          </a:ln>
        </p:spPr>
      </p:cxnSp>
      <p:sp>
        <p:nvSpPr>
          <p:cNvPr id="610" name="Google Shape;610;p53"/>
          <p:cNvSpPr txBox="1"/>
          <p:nvPr/>
        </p:nvSpPr>
        <p:spPr>
          <a:xfrm>
            <a:off x="3945625" y="374650"/>
            <a:ext cx="548700" cy="1141800"/>
          </a:xfrm>
          <a:prstGeom prst="rect">
            <a:avLst/>
          </a:prstGeom>
          <a:noFill/>
          <a:ln cap="flat" cmpd="sng" w="2857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1" name="Google Shape;611;p53"/>
          <p:cNvSpPr txBox="1"/>
          <p:nvPr>
            <p:ph idx="1" type="body"/>
          </p:nvPr>
        </p:nvSpPr>
        <p:spPr>
          <a:xfrm>
            <a:off x="5260325" y="1762075"/>
            <a:ext cx="2829900" cy="1776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Trace over the second pair, selecting only A or D.</a:t>
            </a:r>
            <a:endParaRPr/>
          </a:p>
          <a:p>
            <a:pPr indent="0" lvl="0" marL="0" rtl="0" algn="l">
              <a:spcBef>
                <a:spcPts val="1600"/>
              </a:spcBef>
              <a:spcAft>
                <a:spcPts val="1600"/>
              </a:spcAft>
              <a:buNone/>
            </a:pPr>
            <a:r>
              <a:rPr lang="en"/>
              <a:t>Result:</a:t>
            </a:r>
            <a:br>
              <a:rPr lang="en"/>
            </a:br>
            <a:r>
              <a:rPr lang="en"/>
              <a:t>93% A in the first pair.</a:t>
            </a:r>
            <a:endParaRPr/>
          </a:p>
        </p:txBody>
      </p:sp>
      <p:sp>
        <p:nvSpPr>
          <p:cNvPr id="612" name="Google Shape;612;p53"/>
          <p:cNvSpPr/>
          <p:nvPr/>
        </p:nvSpPr>
        <p:spPr>
          <a:xfrm>
            <a:off x="5264700" y="1779625"/>
            <a:ext cx="2720100" cy="1697700"/>
          </a:xfrm>
          <a:prstGeom prst="rect">
            <a:avLst/>
          </a:prstGeom>
          <a:no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13" name="Google Shape;613;p53"/>
          <p:cNvCxnSpPr>
            <a:stCxn id="612" idx="0"/>
            <a:endCxn id="614" idx="2"/>
          </p:cNvCxnSpPr>
          <p:nvPr/>
        </p:nvCxnSpPr>
        <p:spPr>
          <a:xfrm rot="10800000">
            <a:off x="4947450" y="1516525"/>
            <a:ext cx="1677300" cy="263100"/>
          </a:xfrm>
          <a:prstGeom prst="straightConnector1">
            <a:avLst/>
          </a:prstGeom>
          <a:noFill/>
          <a:ln cap="flat" cmpd="sng" w="28575">
            <a:solidFill>
              <a:schemeClr val="dk2"/>
            </a:solidFill>
            <a:prstDash val="solid"/>
            <a:round/>
            <a:headEnd len="med" w="med" type="none"/>
            <a:tailEnd len="med" w="med" type="none"/>
          </a:ln>
        </p:spPr>
      </p:cxnSp>
      <p:sp>
        <p:nvSpPr>
          <p:cNvPr id="614" name="Google Shape;614;p53"/>
          <p:cNvSpPr txBox="1"/>
          <p:nvPr/>
        </p:nvSpPr>
        <p:spPr>
          <a:xfrm>
            <a:off x="4528400" y="374650"/>
            <a:ext cx="837900" cy="1141800"/>
          </a:xfrm>
          <a:prstGeom prst="rect">
            <a:avLst/>
          </a:prstGeom>
          <a:noFill/>
          <a:ln cap="flat" cmpd="sng" w="2857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615" name="Google Shape;615;p53"/>
          <p:cNvPicPr preferRelativeResize="0"/>
          <p:nvPr/>
        </p:nvPicPr>
        <p:blipFill>
          <a:blip r:embed="rId4">
            <a:alphaModFix/>
          </a:blip>
          <a:stretch>
            <a:fillRect/>
          </a:stretch>
        </p:blipFill>
        <p:spPr>
          <a:xfrm>
            <a:off x="6624750" y="3813553"/>
            <a:ext cx="2132507" cy="120510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4"/>
                                        </p:tgtEl>
                                        <p:attrNameLst>
                                          <p:attrName>style.visibility</p:attrName>
                                        </p:attrNameLst>
                                      </p:cBhvr>
                                      <p:to>
                                        <p:strVal val="visible"/>
                                      </p:to>
                                    </p:set>
                                    <p:animEffect filter="fade" transition="in">
                                      <p:cBhvr>
                                        <p:cTn dur="1000"/>
                                        <p:tgtEl>
                                          <p:spTgt spid="604"/>
                                        </p:tgtEl>
                                      </p:cBhvr>
                                    </p:animEffect>
                                  </p:childTnLst>
                                </p:cTn>
                              </p:par>
                              <p:par>
                                <p:cTn fill="hold" nodeType="withEffect" presetClass="entr" presetID="10" presetSubtype="0">
                                  <p:stCondLst>
                                    <p:cond delay="0"/>
                                  </p:stCondLst>
                                  <p:childTnLst>
                                    <p:set>
                                      <p:cBhvr>
                                        <p:cTn dur="1" fill="hold">
                                          <p:stCondLst>
                                            <p:cond delay="0"/>
                                          </p:stCondLst>
                                        </p:cTn>
                                        <p:tgtEl>
                                          <p:spTgt spid="605"/>
                                        </p:tgtEl>
                                        <p:attrNameLst>
                                          <p:attrName>style.visibility</p:attrName>
                                        </p:attrNameLst>
                                      </p:cBhvr>
                                      <p:to>
                                        <p:strVal val="visible"/>
                                      </p:to>
                                    </p:set>
                                    <p:animEffect filter="fade" transition="in">
                                      <p:cBhvr>
                                        <p:cTn dur="1000"/>
                                        <p:tgtEl>
                                          <p:spTgt spid="605"/>
                                        </p:tgtEl>
                                      </p:cBhvr>
                                    </p:animEffect>
                                  </p:childTnLst>
                                </p:cTn>
                              </p:par>
                              <p:par>
                                <p:cTn fill="hold" nodeType="withEffect" presetClass="entr" presetID="10" presetSubtype="0">
                                  <p:stCondLst>
                                    <p:cond delay="0"/>
                                  </p:stCondLst>
                                  <p:childTnLst>
                                    <p:set>
                                      <p:cBhvr>
                                        <p:cTn dur="1" fill="hold">
                                          <p:stCondLst>
                                            <p:cond delay="0"/>
                                          </p:stCondLst>
                                        </p:cTn>
                                        <p:tgtEl>
                                          <p:spTgt spid="597"/>
                                        </p:tgtEl>
                                        <p:attrNameLst>
                                          <p:attrName>style.visibility</p:attrName>
                                        </p:attrNameLst>
                                      </p:cBhvr>
                                      <p:to>
                                        <p:strVal val="visible"/>
                                      </p:to>
                                    </p:set>
                                    <p:animEffect filter="fade" transition="in">
                                      <p:cBhvr>
                                        <p:cTn dur="1000"/>
                                        <p:tgtEl>
                                          <p:spTgt spid="597"/>
                                        </p:tgtEl>
                                      </p:cBhvr>
                                    </p:animEffect>
                                  </p:childTnLst>
                                </p:cTn>
                              </p:par>
                              <p:par>
                                <p:cTn fill="hold" nodeType="withEffect" presetClass="entr" presetID="10" presetSubtype="0">
                                  <p:stCondLst>
                                    <p:cond delay="0"/>
                                  </p:stCondLst>
                                  <p:childTnLst>
                                    <p:set>
                                      <p:cBhvr>
                                        <p:cTn dur="1" fill="hold">
                                          <p:stCondLst>
                                            <p:cond delay="0"/>
                                          </p:stCondLst>
                                        </p:cTn>
                                        <p:tgtEl>
                                          <p:spTgt spid="599"/>
                                        </p:tgtEl>
                                        <p:attrNameLst>
                                          <p:attrName>style.visibility</p:attrName>
                                        </p:attrNameLst>
                                      </p:cBhvr>
                                      <p:to>
                                        <p:strVal val="visible"/>
                                      </p:to>
                                    </p:set>
                                    <p:animEffect filter="fade" transition="in">
                                      <p:cBhvr>
                                        <p:cTn dur="1000"/>
                                        <p:tgtEl>
                                          <p:spTgt spid="599"/>
                                        </p:tgtEl>
                                      </p:cBhvr>
                                    </p:animEffect>
                                  </p:childTnLst>
                                </p:cTn>
                              </p:par>
                              <p:par>
                                <p:cTn fill="hold" nodeType="withEffect" presetClass="entr" presetID="10" presetSubtype="0">
                                  <p:stCondLst>
                                    <p:cond delay="0"/>
                                  </p:stCondLst>
                                  <p:childTnLst>
                                    <p:set>
                                      <p:cBhvr>
                                        <p:cTn dur="1" fill="hold">
                                          <p:stCondLst>
                                            <p:cond delay="0"/>
                                          </p:stCondLst>
                                        </p:cTn>
                                        <p:tgtEl>
                                          <p:spTgt spid="601"/>
                                        </p:tgtEl>
                                        <p:attrNameLst>
                                          <p:attrName>style.visibility</p:attrName>
                                        </p:attrNameLst>
                                      </p:cBhvr>
                                      <p:to>
                                        <p:strVal val="visible"/>
                                      </p:to>
                                    </p:set>
                                    <p:animEffect filter="fade" transition="in">
                                      <p:cBhvr>
                                        <p:cTn dur="1000"/>
                                        <p:tgtEl>
                                          <p:spTgt spid="601"/>
                                        </p:tgtEl>
                                      </p:cBhvr>
                                    </p:animEffect>
                                  </p:childTnLst>
                                </p:cTn>
                              </p:par>
                              <p:par>
                                <p:cTn fill="hold" nodeType="withEffect" presetClass="entr" presetID="10" presetSubtype="0">
                                  <p:stCondLst>
                                    <p:cond delay="0"/>
                                  </p:stCondLst>
                                  <p:childTnLst>
                                    <p:set>
                                      <p:cBhvr>
                                        <p:cTn dur="1" fill="hold">
                                          <p:stCondLst>
                                            <p:cond delay="0"/>
                                          </p:stCondLst>
                                        </p:cTn>
                                        <p:tgtEl>
                                          <p:spTgt spid="602"/>
                                        </p:tgtEl>
                                        <p:attrNameLst>
                                          <p:attrName>style.visibility</p:attrName>
                                        </p:attrNameLst>
                                      </p:cBhvr>
                                      <p:to>
                                        <p:strVal val="visible"/>
                                      </p:to>
                                    </p:set>
                                    <p:animEffect filter="fade" transition="in">
                                      <p:cBhvr>
                                        <p:cTn dur="1000"/>
                                        <p:tgtEl>
                                          <p:spTgt spid="60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09"/>
                                        </p:tgtEl>
                                        <p:attrNameLst>
                                          <p:attrName>style.visibility</p:attrName>
                                        </p:attrNameLst>
                                      </p:cBhvr>
                                      <p:to>
                                        <p:strVal val="visible"/>
                                      </p:to>
                                    </p:set>
                                    <p:animEffect filter="fade" transition="in">
                                      <p:cBhvr>
                                        <p:cTn dur="1000"/>
                                        <p:tgtEl>
                                          <p:spTgt spid="609"/>
                                        </p:tgtEl>
                                      </p:cBhvr>
                                    </p:animEffect>
                                  </p:childTnLst>
                                </p:cTn>
                              </p:par>
                              <p:par>
                                <p:cTn fill="hold" nodeType="withEffect" presetClass="entr" presetID="10" presetSubtype="0">
                                  <p:stCondLst>
                                    <p:cond delay="0"/>
                                  </p:stCondLst>
                                  <p:childTnLst>
                                    <p:set>
                                      <p:cBhvr>
                                        <p:cTn dur="1" fill="hold">
                                          <p:stCondLst>
                                            <p:cond delay="0"/>
                                          </p:stCondLst>
                                        </p:cTn>
                                        <p:tgtEl>
                                          <p:spTgt spid="610"/>
                                        </p:tgtEl>
                                        <p:attrNameLst>
                                          <p:attrName>style.visibility</p:attrName>
                                        </p:attrNameLst>
                                      </p:cBhvr>
                                      <p:to>
                                        <p:strVal val="visible"/>
                                      </p:to>
                                    </p:set>
                                    <p:animEffect filter="fade" transition="in">
                                      <p:cBhvr>
                                        <p:cTn dur="1000"/>
                                        <p:tgtEl>
                                          <p:spTgt spid="610"/>
                                        </p:tgtEl>
                                      </p:cBhvr>
                                    </p:animEffect>
                                  </p:childTnLst>
                                </p:cTn>
                              </p:par>
                              <p:par>
                                <p:cTn fill="hold" nodeType="withEffect" presetClass="entr" presetID="10" presetSubtype="0">
                                  <p:stCondLst>
                                    <p:cond delay="0"/>
                                  </p:stCondLst>
                                  <p:childTnLst>
                                    <p:set>
                                      <p:cBhvr>
                                        <p:cTn dur="1" fill="hold">
                                          <p:stCondLst>
                                            <p:cond delay="0"/>
                                          </p:stCondLst>
                                        </p:cTn>
                                        <p:tgtEl>
                                          <p:spTgt spid="607"/>
                                        </p:tgtEl>
                                        <p:attrNameLst>
                                          <p:attrName>style.visibility</p:attrName>
                                        </p:attrNameLst>
                                      </p:cBhvr>
                                      <p:to>
                                        <p:strVal val="visible"/>
                                      </p:to>
                                    </p:set>
                                    <p:animEffect filter="fade" transition="in">
                                      <p:cBhvr>
                                        <p:cTn dur="1000"/>
                                        <p:tgtEl>
                                          <p:spTgt spid="607"/>
                                        </p:tgtEl>
                                      </p:cBhvr>
                                    </p:animEffect>
                                  </p:childTnLst>
                                </p:cTn>
                              </p:par>
                              <p:par>
                                <p:cTn fill="hold" nodeType="withEffect" presetClass="entr" presetID="10" presetSubtype="0">
                                  <p:stCondLst>
                                    <p:cond delay="0"/>
                                  </p:stCondLst>
                                  <p:childTnLst>
                                    <p:set>
                                      <p:cBhvr>
                                        <p:cTn dur="1" fill="hold">
                                          <p:stCondLst>
                                            <p:cond delay="0"/>
                                          </p:stCondLst>
                                        </p:cTn>
                                        <p:tgtEl>
                                          <p:spTgt spid="608"/>
                                        </p:tgtEl>
                                        <p:attrNameLst>
                                          <p:attrName>style.visibility</p:attrName>
                                        </p:attrNameLst>
                                      </p:cBhvr>
                                      <p:to>
                                        <p:strVal val="visible"/>
                                      </p:to>
                                    </p:set>
                                    <p:animEffect filter="fade" transition="in">
                                      <p:cBhvr>
                                        <p:cTn dur="1000"/>
                                        <p:tgtEl>
                                          <p:spTgt spid="60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11"/>
                                        </p:tgtEl>
                                        <p:attrNameLst>
                                          <p:attrName>style.visibility</p:attrName>
                                        </p:attrNameLst>
                                      </p:cBhvr>
                                      <p:to>
                                        <p:strVal val="visible"/>
                                      </p:to>
                                    </p:set>
                                    <p:animEffect filter="fade" transition="in">
                                      <p:cBhvr>
                                        <p:cTn dur="1000"/>
                                        <p:tgtEl>
                                          <p:spTgt spid="611"/>
                                        </p:tgtEl>
                                      </p:cBhvr>
                                    </p:animEffect>
                                  </p:childTnLst>
                                </p:cTn>
                              </p:par>
                              <p:par>
                                <p:cTn fill="hold" nodeType="withEffect" presetClass="entr" presetID="10" presetSubtype="0">
                                  <p:stCondLst>
                                    <p:cond delay="0"/>
                                  </p:stCondLst>
                                  <p:childTnLst>
                                    <p:set>
                                      <p:cBhvr>
                                        <p:cTn dur="1" fill="hold">
                                          <p:stCondLst>
                                            <p:cond delay="0"/>
                                          </p:stCondLst>
                                        </p:cTn>
                                        <p:tgtEl>
                                          <p:spTgt spid="613"/>
                                        </p:tgtEl>
                                        <p:attrNameLst>
                                          <p:attrName>style.visibility</p:attrName>
                                        </p:attrNameLst>
                                      </p:cBhvr>
                                      <p:to>
                                        <p:strVal val="visible"/>
                                      </p:to>
                                    </p:set>
                                    <p:animEffect filter="fade" transition="in">
                                      <p:cBhvr>
                                        <p:cTn dur="1000"/>
                                        <p:tgtEl>
                                          <p:spTgt spid="613"/>
                                        </p:tgtEl>
                                      </p:cBhvr>
                                    </p:animEffect>
                                  </p:childTnLst>
                                </p:cTn>
                              </p:par>
                              <p:par>
                                <p:cTn fill="hold" nodeType="withEffect" presetClass="entr" presetID="10" presetSubtype="0">
                                  <p:stCondLst>
                                    <p:cond delay="0"/>
                                  </p:stCondLst>
                                  <p:childTnLst>
                                    <p:set>
                                      <p:cBhvr>
                                        <p:cTn dur="1" fill="hold">
                                          <p:stCondLst>
                                            <p:cond delay="0"/>
                                          </p:stCondLst>
                                        </p:cTn>
                                        <p:tgtEl>
                                          <p:spTgt spid="614"/>
                                        </p:tgtEl>
                                        <p:attrNameLst>
                                          <p:attrName>style.visibility</p:attrName>
                                        </p:attrNameLst>
                                      </p:cBhvr>
                                      <p:to>
                                        <p:strVal val="visible"/>
                                      </p:to>
                                    </p:set>
                                    <p:animEffect filter="fade" transition="in">
                                      <p:cBhvr>
                                        <p:cTn dur="1000"/>
                                        <p:tgtEl>
                                          <p:spTgt spid="614"/>
                                        </p:tgtEl>
                                      </p:cBhvr>
                                    </p:animEffect>
                                  </p:childTnLst>
                                </p:cTn>
                              </p:par>
                              <p:par>
                                <p:cTn fill="hold" nodeType="withEffect" presetClass="entr" presetID="10" presetSubtype="0">
                                  <p:stCondLst>
                                    <p:cond delay="0"/>
                                  </p:stCondLst>
                                  <p:childTnLst>
                                    <p:set>
                                      <p:cBhvr>
                                        <p:cTn dur="1" fill="hold">
                                          <p:stCondLst>
                                            <p:cond delay="0"/>
                                          </p:stCondLst>
                                        </p:cTn>
                                        <p:tgtEl>
                                          <p:spTgt spid="612"/>
                                        </p:tgtEl>
                                        <p:attrNameLst>
                                          <p:attrName>style.visibility</p:attrName>
                                        </p:attrNameLst>
                                      </p:cBhvr>
                                      <p:to>
                                        <p:strVal val="visible"/>
                                      </p:to>
                                    </p:set>
                                    <p:animEffect filter="fade" transition="in">
                                      <p:cBhvr>
                                        <p:cTn dur="1000"/>
                                        <p:tgtEl>
                                          <p:spTgt spid="61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19" name="Shape 619"/>
        <p:cNvGrpSpPr/>
        <p:nvPr/>
      </p:nvGrpSpPr>
      <p:grpSpPr>
        <a:xfrm>
          <a:off x="0" y="0"/>
          <a:ext cx="0" cy="0"/>
          <a:chOff x="0" y="0"/>
          <a:chExt cx="0" cy="0"/>
        </a:xfrm>
      </p:grpSpPr>
      <p:sp>
        <p:nvSpPr>
          <p:cNvPr id="620" name="Google Shape;620;p5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Initial State</a:t>
            </a:r>
            <a:endParaRPr/>
          </a:p>
        </p:txBody>
      </p:sp>
      <p:sp>
        <p:nvSpPr>
          <p:cNvPr id="621" name="Google Shape;621;p54"/>
          <p:cNvSpPr txBox="1"/>
          <p:nvPr>
            <p:ph idx="1" type="body"/>
          </p:nvPr>
        </p:nvSpPr>
        <p:spPr>
          <a:xfrm>
            <a:off x="311700" y="1076275"/>
            <a:ext cx="2497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Single pair:</a:t>
            </a:r>
            <a:endParaRPr/>
          </a:p>
          <a:p>
            <a:pPr indent="0" lvl="0" marL="0" rtl="0" algn="l">
              <a:spcBef>
                <a:spcPts val="1600"/>
              </a:spcBef>
              <a:spcAft>
                <a:spcPts val="0"/>
              </a:spcAft>
              <a:buNone/>
            </a:pPr>
            <a:r>
              <a:rPr lang="en">
                <a:latin typeface="Arial"/>
                <a:ea typeface="Arial"/>
                <a:cs typeface="Arial"/>
                <a:sym typeface="Arial"/>
              </a:rPr>
              <a:t>A - F</a:t>
            </a:r>
            <a:br>
              <a:rPr lang="en">
                <a:latin typeface="Arial"/>
                <a:ea typeface="Arial"/>
                <a:cs typeface="Arial"/>
                <a:sym typeface="Arial"/>
              </a:rPr>
            </a:br>
            <a:r>
              <a:rPr lang="en">
                <a:latin typeface="Arial"/>
                <a:ea typeface="Arial"/>
                <a:cs typeface="Arial"/>
                <a:sym typeface="Arial"/>
              </a:rPr>
              <a:t>B - q</a:t>
            </a:r>
            <a:br>
              <a:rPr lang="en">
                <a:latin typeface="Arial"/>
                <a:ea typeface="Arial"/>
                <a:cs typeface="Arial"/>
                <a:sym typeface="Arial"/>
              </a:rPr>
            </a:br>
            <a:r>
              <a:rPr lang="en">
                <a:latin typeface="Arial"/>
                <a:ea typeface="Arial"/>
                <a:cs typeface="Arial"/>
                <a:sym typeface="Arial"/>
              </a:rPr>
              <a:t>C - q</a:t>
            </a:r>
            <a:br>
              <a:rPr lang="en">
                <a:latin typeface="Arial"/>
                <a:ea typeface="Arial"/>
                <a:cs typeface="Arial"/>
                <a:sym typeface="Arial"/>
              </a:rPr>
            </a:br>
            <a:r>
              <a:rPr lang="en">
                <a:latin typeface="Arial"/>
                <a:ea typeface="Arial"/>
                <a:cs typeface="Arial"/>
                <a:sym typeface="Arial"/>
              </a:rPr>
              <a:t>D - q</a:t>
            </a:r>
            <a:endParaRPr>
              <a:latin typeface="Arial"/>
              <a:ea typeface="Arial"/>
              <a:cs typeface="Arial"/>
              <a:sym typeface="Arial"/>
            </a:endParaRPr>
          </a:p>
          <a:p>
            <a:pPr indent="0" lvl="0" marL="0" rtl="0" algn="l">
              <a:spcBef>
                <a:spcPts val="1600"/>
              </a:spcBef>
              <a:spcAft>
                <a:spcPts val="1600"/>
              </a:spcAft>
              <a:buNone/>
            </a:pPr>
            <a:r>
              <a:rPr lang="en"/>
              <a:t>e.g. F=90% and q=3.3%</a:t>
            </a:r>
            <a:endParaRPr/>
          </a:p>
        </p:txBody>
      </p:sp>
      <p:sp>
        <p:nvSpPr>
          <p:cNvPr id="622" name="Google Shape;622;p5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23" name="Google Shape;623;p54"/>
          <p:cNvSpPr txBox="1"/>
          <p:nvPr>
            <p:ph idx="1" type="body"/>
          </p:nvPr>
        </p:nvSpPr>
        <p:spPr>
          <a:xfrm>
            <a:off x="4121700" y="1152475"/>
            <a:ext cx="24978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Two pairs:</a:t>
            </a:r>
            <a:endParaRPr/>
          </a:p>
          <a:p>
            <a:pPr indent="0" lvl="0" marL="0" rtl="0" algn="l">
              <a:lnSpc>
                <a:spcPct val="100000"/>
              </a:lnSpc>
              <a:spcBef>
                <a:spcPts val="1600"/>
              </a:spcBef>
              <a:spcAft>
                <a:spcPts val="0"/>
              </a:spcAft>
              <a:buNone/>
            </a:pPr>
            <a:r>
              <a:rPr lang="en" sz="1200">
                <a:latin typeface="Arial"/>
                <a:ea typeface="Arial"/>
                <a:cs typeface="Arial"/>
                <a:sym typeface="Arial"/>
              </a:rPr>
              <a:t>AA - FF</a:t>
            </a:r>
            <a:br>
              <a:rPr lang="en" sz="1200">
                <a:latin typeface="Arial"/>
                <a:ea typeface="Arial"/>
                <a:cs typeface="Arial"/>
                <a:sym typeface="Arial"/>
              </a:rPr>
            </a:br>
            <a:r>
              <a:rPr lang="en" sz="1200">
                <a:latin typeface="Arial"/>
                <a:ea typeface="Arial"/>
                <a:cs typeface="Arial"/>
                <a:sym typeface="Arial"/>
              </a:rPr>
              <a:t>AB - Fq</a:t>
            </a:r>
            <a:br>
              <a:rPr lang="en" sz="1200">
                <a:latin typeface="Arial"/>
                <a:ea typeface="Arial"/>
                <a:cs typeface="Arial"/>
                <a:sym typeface="Arial"/>
              </a:rPr>
            </a:br>
            <a:r>
              <a:rPr lang="en" sz="1200">
                <a:latin typeface="Arial"/>
                <a:ea typeface="Arial"/>
                <a:cs typeface="Arial"/>
                <a:sym typeface="Arial"/>
              </a:rPr>
              <a:t>AC - Fq</a:t>
            </a:r>
            <a:br>
              <a:rPr lang="en" sz="1200">
                <a:latin typeface="Arial"/>
                <a:ea typeface="Arial"/>
                <a:cs typeface="Arial"/>
                <a:sym typeface="Arial"/>
              </a:rPr>
            </a:br>
            <a:r>
              <a:rPr lang="en" sz="1200">
                <a:latin typeface="Arial"/>
                <a:ea typeface="Arial"/>
                <a:cs typeface="Arial"/>
                <a:sym typeface="Arial"/>
              </a:rPr>
              <a:t>AD - Fq</a:t>
            </a:r>
            <a:br>
              <a:rPr lang="en" sz="1200">
                <a:latin typeface="Arial"/>
                <a:ea typeface="Arial"/>
                <a:cs typeface="Arial"/>
                <a:sym typeface="Arial"/>
              </a:rPr>
            </a:br>
            <a:r>
              <a:rPr lang="en" sz="1200">
                <a:latin typeface="Arial"/>
                <a:ea typeface="Arial"/>
                <a:cs typeface="Arial"/>
                <a:sym typeface="Arial"/>
              </a:rPr>
              <a:t>BA - Fq</a:t>
            </a:r>
            <a:br>
              <a:rPr lang="en" sz="1200">
                <a:latin typeface="Arial"/>
                <a:ea typeface="Arial"/>
                <a:cs typeface="Arial"/>
                <a:sym typeface="Arial"/>
              </a:rPr>
            </a:br>
            <a:r>
              <a:rPr lang="en" sz="1200">
                <a:latin typeface="Arial"/>
                <a:ea typeface="Arial"/>
                <a:cs typeface="Arial"/>
                <a:sym typeface="Arial"/>
              </a:rPr>
              <a:t>BB - qq</a:t>
            </a:r>
            <a:br>
              <a:rPr lang="en" sz="1200">
                <a:latin typeface="Arial"/>
                <a:ea typeface="Arial"/>
                <a:cs typeface="Arial"/>
                <a:sym typeface="Arial"/>
              </a:rPr>
            </a:br>
            <a:r>
              <a:rPr lang="en" sz="1200">
                <a:latin typeface="Arial"/>
                <a:ea typeface="Arial"/>
                <a:cs typeface="Arial"/>
                <a:sym typeface="Arial"/>
              </a:rPr>
              <a:t>BC - qq</a:t>
            </a:r>
            <a:br>
              <a:rPr lang="en" sz="1200">
                <a:latin typeface="Arial"/>
                <a:ea typeface="Arial"/>
                <a:cs typeface="Arial"/>
                <a:sym typeface="Arial"/>
              </a:rPr>
            </a:br>
            <a:r>
              <a:rPr lang="en" sz="1200">
                <a:latin typeface="Arial"/>
                <a:ea typeface="Arial"/>
                <a:cs typeface="Arial"/>
                <a:sym typeface="Arial"/>
              </a:rPr>
              <a:t>BD - qq</a:t>
            </a:r>
            <a:br>
              <a:rPr lang="en" sz="1200">
                <a:latin typeface="Arial"/>
                <a:ea typeface="Arial"/>
                <a:cs typeface="Arial"/>
                <a:sym typeface="Arial"/>
              </a:rPr>
            </a:br>
            <a:r>
              <a:rPr lang="en" sz="1200">
                <a:latin typeface="Arial"/>
                <a:ea typeface="Arial"/>
                <a:cs typeface="Arial"/>
                <a:sym typeface="Arial"/>
              </a:rPr>
              <a:t>CA - Fq</a:t>
            </a:r>
            <a:br>
              <a:rPr lang="en" sz="1200">
                <a:latin typeface="Arial"/>
                <a:ea typeface="Arial"/>
                <a:cs typeface="Arial"/>
                <a:sym typeface="Arial"/>
              </a:rPr>
            </a:br>
            <a:r>
              <a:rPr lang="en" sz="1200">
                <a:latin typeface="Arial"/>
                <a:ea typeface="Arial"/>
                <a:cs typeface="Arial"/>
                <a:sym typeface="Arial"/>
              </a:rPr>
              <a:t>CB - qq</a:t>
            </a:r>
            <a:br>
              <a:rPr lang="en" sz="1200">
                <a:latin typeface="Arial"/>
                <a:ea typeface="Arial"/>
                <a:cs typeface="Arial"/>
                <a:sym typeface="Arial"/>
              </a:rPr>
            </a:br>
            <a:r>
              <a:rPr lang="en" sz="1200">
                <a:latin typeface="Arial"/>
                <a:ea typeface="Arial"/>
                <a:cs typeface="Arial"/>
                <a:sym typeface="Arial"/>
              </a:rPr>
              <a:t>CC - qq</a:t>
            </a:r>
            <a:br>
              <a:rPr lang="en" sz="1200">
                <a:latin typeface="Arial"/>
                <a:ea typeface="Arial"/>
                <a:cs typeface="Arial"/>
                <a:sym typeface="Arial"/>
              </a:rPr>
            </a:br>
            <a:r>
              <a:rPr lang="en" sz="1200">
                <a:latin typeface="Arial"/>
                <a:ea typeface="Arial"/>
                <a:cs typeface="Arial"/>
                <a:sym typeface="Arial"/>
              </a:rPr>
              <a:t>CD - qq</a:t>
            </a:r>
            <a:br>
              <a:rPr lang="en" sz="1200">
                <a:latin typeface="Arial"/>
                <a:ea typeface="Arial"/>
                <a:cs typeface="Arial"/>
                <a:sym typeface="Arial"/>
              </a:rPr>
            </a:br>
            <a:r>
              <a:rPr lang="en" sz="1200">
                <a:latin typeface="Arial"/>
                <a:ea typeface="Arial"/>
                <a:cs typeface="Arial"/>
                <a:sym typeface="Arial"/>
              </a:rPr>
              <a:t>DA - Fq</a:t>
            </a:r>
            <a:br>
              <a:rPr lang="en" sz="1200">
                <a:latin typeface="Arial"/>
                <a:ea typeface="Arial"/>
                <a:cs typeface="Arial"/>
                <a:sym typeface="Arial"/>
              </a:rPr>
            </a:br>
            <a:r>
              <a:rPr lang="en" sz="1200">
                <a:latin typeface="Arial"/>
                <a:ea typeface="Arial"/>
                <a:cs typeface="Arial"/>
                <a:sym typeface="Arial"/>
              </a:rPr>
              <a:t>DB - qq</a:t>
            </a:r>
            <a:br>
              <a:rPr lang="en" sz="1200">
                <a:latin typeface="Arial"/>
                <a:ea typeface="Arial"/>
                <a:cs typeface="Arial"/>
                <a:sym typeface="Arial"/>
              </a:rPr>
            </a:br>
            <a:r>
              <a:rPr lang="en" sz="1200">
                <a:latin typeface="Arial"/>
                <a:ea typeface="Arial"/>
                <a:cs typeface="Arial"/>
                <a:sym typeface="Arial"/>
              </a:rPr>
              <a:t>DC - qq</a:t>
            </a:r>
            <a:br>
              <a:rPr lang="en" sz="1200">
                <a:latin typeface="Arial"/>
                <a:ea typeface="Arial"/>
                <a:cs typeface="Arial"/>
                <a:sym typeface="Arial"/>
              </a:rPr>
            </a:br>
            <a:r>
              <a:rPr lang="en" sz="1200">
                <a:latin typeface="Arial"/>
                <a:ea typeface="Arial"/>
                <a:cs typeface="Arial"/>
                <a:sym typeface="Arial"/>
              </a:rPr>
              <a:t>DD - qq</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23"/>
                                        </p:tgtEl>
                                        <p:attrNameLst>
                                          <p:attrName>style.visibility</p:attrName>
                                        </p:attrNameLst>
                                      </p:cBhvr>
                                      <p:to>
                                        <p:strVal val="visible"/>
                                      </p:to>
                                    </p:set>
                                    <p:animEffect filter="fade" transition="in">
                                      <p:cBhvr>
                                        <p:cTn dur="1000"/>
                                        <p:tgtEl>
                                          <p:spTgt spid="62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27" name="Shape 627"/>
        <p:cNvGrpSpPr/>
        <p:nvPr/>
      </p:nvGrpSpPr>
      <p:grpSpPr>
        <a:xfrm>
          <a:off x="0" y="0"/>
          <a:ext cx="0" cy="0"/>
          <a:chOff x="0" y="0"/>
          <a:chExt cx="0" cy="0"/>
        </a:xfrm>
      </p:grpSpPr>
      <p:sp>
        <p:nvSpPr>
          <p:cNvPr id="628" name="Google Shape;628;p5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Restating in the form of permutations and selections</a:t>
            </a:r>
            <a:endParaRPr/>
          </a:p>
        </p:txBody>
      </p:sp>
      <p:sp>
        <p:nvSpPr>
          <p:cNvPr id="629" name="Google Shape;629;p5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30" name="Google Shape;630;p55"/>
          <p:cNvPicPr preferRelativeResize="0"/>
          <p:nvPr/>
        </p:nvPicPr>
        <p:blipFill>
          <a:blip r:embed="rId3">
            <a:alphaModFix/>
          </a:blip>
          <a:stretch>
            <a:fillRect/>
          </a:stretch>
        </p:blipFill>
        <p:spPr>
          <a:xfrm>
            <a:off x="205575" y="3596924"/>
            <a:ext cx="1552275" cy="1477675"/>
          </a:xfrm>
          <a:prstGeom prst="rect">
            <a:avLst/>
          </a:prstGeom>
          <a:noFill/>
          <a:ln>
            <a:noFill/>
          </a:ln>
        </p:spPr>
      </p:pic>
      <p:sp>
        <p:nvSpPr>
          <p:cNvPr id="631" name="Google Shape;631;p55"/>
          <p:cNvSpPr txBox="1"/>
          <p:nvPr/>
        </p:nvSpPr>
        <p:spPr>
          <a:xfrm>
            <a:off x="5258050" y="1017725"/>
            <a:ext cx="1113000" cy="38907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2"/>
                </a:solidFill>
                <a:latin typeface="Consolas"/>
                <a:ea typeface="Consolas"/>
                <a:cs typeface="Consolas"/>
                <a:sym typeface="Consolas"/>
              </a:rPr>
              <a:t>CNOT:</a:t>
            </a:r>
            <a:endParaRPr>
              <a:solidFill>
                <a:schemeClr val="lt2"/>
              </a:solidFill>
              <a:latin typeface="Consolas"/>
              <a:ea typeface="Consolas"/>
              <a:cs typeface="Consolas"/>
              <a:sym typeface="Consolas"/>
            </a:endParaRPr>
          </a:p>
          <a:p>
            <a:pPr indent="0" lvl="0" marL="0" rtl="0" algn="l">
              <a:spcBef>
                <a:spcPts val="0"/>
              </a:spcBef>
              <a:spcAft>
                <a:spcPts val="0"/>
              </a:spcAft>
              <a:buNone/>
            </a:pPr>
            <a:r>
              <a:rPr lang="en">
                <a:solidFill>
                  <a:schemeClr val="lt2"/>
                </a:solidFill>
                <a:latin typeface="Consolas"/>
                <a:ea typeface="Consolas"/>
                <a:cs typeface="Consolas"/>
                <a:sym typeface="Consolas"/>
              </a:rPr>
              <a:t>AA⇨AA</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AB⇨DB</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AC⇨AC</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AD⇨DD</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BA⇨BC</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BB⇨CD</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BC⇨BA</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BD⇨CB</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CA⇨CC</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CB⇨BD</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CC⇨CA</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CD⇨BB</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DA⇨DA</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DB⇨AB</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DC⇨DC</a:t>
            </a:r>
            <a:br>
              <a:rPr lang="en">
                <a:solidFill>
                  <a:schemeClr val="lt2"/>
                </a:solidFill>
                <a:latin typeface="Consolas"/>
                <a:ea typeface="Consolas"/>
                <a:cs typeface="Consolas"/>
                <a:sym typeface="Consolas"/>
              </a:rPr>
            </a:br>
            <a:r>
              <a:rPr lang="en">
                <a:solidFill>
                  <a:schemeClr val="lt2"/>
                </a:solidFill>
                <a:latin typeface="Consolas"/>
                <a:ea typeface="Consolas"/>
                <a:cs typeface="Consolas"/>
                <a:sym typeface="Consolas"/>
              </a:rPr>
              <a:t>DD⇨AD</a:t>
            </a:r>
            <a:endParaRPr>
              <a:solidFill>
                <a:schemeClr val="lt2"/>
              </a:solidFill>
              <a:latin typeface="Consolas"/>
              <a:ea typeface="Consolas"/>
              <a:cs typeface="Consolas"/>
              <a:sym typeface="Consolas"/>
            </a:endParaRPr>
          </a:p>
        </p:txBody>
      </p:sp>
      <p:sp>
        <p:nvSpPr>
          <p:cNvPr id="632" name="Google Shape;632;p55"/>
          <p:cNvSpPr txBox="1"/>
          <p:nvPr>
            <p:ph idx="4294967295" type="body"/>
          </p:nvPr>
        </p:nvSpPr>
        <p:spPr>
          <a:xfrm>
            <a:off x="311700" y="1076275"/>
            <a:ext cx="1451700" cy="2654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400"/>
              <a:t>Case study:</a:t>
            </a:r>
            <a:endParaRPr sz="1400"/>
          </a:p>
          <a:p>
            <a:pPr indent="0" lvl="0" marL="0" rtl="0" algn="l">
              <a:spcBef>
                <a:spcPts val="1600"/>
              </a:spcBef>
              <a:spcAft>
                <a:spcPts val="1600"/>
              </a:spcAft>
              <a:buNone/>
            </a:pPr>
            <a:r>
              <a:rPr lang="en" sz="1400"/>
              <a:t>CNOT as</a:t>
            </a:r>
            <a:br>
              <a:rPr lang="en" sz="1400"/>
            </a:br>
            <a:r>
              <a:rPr lang="en" sz="1400"/>
              <a:t>a permutation</a:t>
            </a:r>
            <a:br>
              <a:rPr lang="en" sz="1400"/>
            </a:br>
            <a:r>
              <a:rPr lang="en" sz="1400"/>
              <a:t>on the Bell basis</a:t>
            </a:r>
            <a:br>
              <a:rPr lang="en" sz="1400"/>
            </a:br>
            <a:br>
              <a:rPr lang="en" sz="1400"/>
            </a:br>
            <a:r>
              <a:rPr lang="en" sz="1400"/>
              <a:t>Coincidence Z</a:t>
            </a:r>
            <a:br>
              <a:rPr lang="en" sz="1400"/>
            </a:br>
            <a:r>
              <a:rPr lang="en" sz="1400"/>
              <a:t>measurement</a:t>
            </a:r>
            <a:br>
              <a:rPr lang="en" sz="1400"/>
            </a:br>
            <a:r>
              <a:rPr lang="en" sz="1400"/>
              <a:t>as selecting half</a:t>
            </a:r>
            <a:br>
              <a:rPr lang="en" sz="1400"/>
            </a:br>
            <a:r>
              <a:rPr lang="en" sz="1400"/>
              <a:t>of the set</a:t>
            </a:r>
            <a:endParaRPr sz="1400"/>
          </a:p>
        </p:txBody>
      </p:sp>
      <p:sp>
        <p:nvSpPr>
          <p:cNvPr id="633" name="Google Shape;633;p55"/>
          <p:cNvSpPr txBox="1"/>
          <p:nvPr/>
        </p:nvSpPr>
        <p:spPr>
          <a:xfrm>
            <a:off x="6248650" y="917725"/>
            <a:ext cx="1692600" cy="10398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solidFill>
                  <a:schemeClr val="lt2"/>
                </a:solidFill>
                <a:latin typeface="Consolas"/>
                <a:ea typeface="Consolas"/>
                <a:cs typeface="Consolas"/>
                <a:sym typeface="Consolas"/>
              </a:rPr>
              <a:t>Coincidence Z:</a:t>
            </a:r>
            <a:endParaRPr>
              <a:solidFill>
                <a:schemeClr val="lt2"/>
              </a:solidFill>
              <a:latin typeface="Consolas"/>
              <a:ea typeface="Consolas"/>
              <a:cs typeface="Consolas"/>
              <a:sym typeface="Consolas"/>
            </a:endParaRPr>
          </a:p>
          <a:p>
            <a:pPr indent="0" lvl="0" marL="0" rtl="0" algn="l">
              <a:spcBef>
                <a:spcPts val="0"/>
              </a:spcBef>
              <a:spcAft>
                <a:spcPts val="0"/>
              </a:spcAft>
              <a:buNone/>
            </a:pPr>
            <a:r>
              <a:rPr lang="en">
                <a:solidFill>
                  <a:schemeClr val="lt2"/>
                </a:solidFill>
                <a:latin typeface="Consolas"/>
                <a:ea typeface="Consolas"/>
                <a:cs typeface="Consolas"/>
                <a:sym typeface="Consolas"/>
              </a:rPr>
              <a:t>take A and D</a:t>
            </a:r>
            <a:endParaRPr>
              <a:solidFill>
                <a:schemeClr val="lt2"/>
              </a:solidFill>
              <a:latin typeface="Consolas"/>
              <a:ea typeface="Consolas"/>
              <a:cs typeface="Consolas"/>
              <a:sym typeface="Consolas"/>
            </a:endParaRPr>
          </a:p>
        </p:txBody>
      </p:sp>
      <p:pic>
        <p:nvPicPr>
          <p:cNvPr id="634" name="Google Shape;634;p55"/>
          <p:cNvPicPr preferRelativeResize="0"/>
          <p:nvPr/>
        </p:nvPicPr>
        <p:blipFill>
          <a:blip r:embed="rId4">
            <a:alphaModFix/>
          </a:blip>
          <a:stretch>
            <a:fillRect/>
          </a:stretch>
        </p:blipFill>
        <p:spPr>
          <a:xfrm>
            <a:off x="6290023" y="1732728"/>
            <a:ext cx="2291725" cy="1295075"/>
          </a:xfrm>
          <a:prstGeom prst="rect">
            <a:avLst/>
          </a:prstGeom>
          <a:noFill/>
          <a:ln>
            <a:noFill/>
          </a:ln>
        </p:spPr>
      </p:pic>
      <p:sp>
        <p:nvSpPr>
          <p:cNvPr id="635" name="Google Shape;635;p55"/>
          <p:cNvSpPr txBox="1"/>
          <p:nvPr>
            <p:ph idx="4294967295" type="body"/>
          </p:nvPr>
        </p:nvSpPr>
        <p:spPr>
          <a:xfrm>
            <a:off x="2113750" y="1304875"/>
            <a:ext cx="10251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latin typeface="Consolas"/>
                <a:ea typeface="Consolas"/>
                <a:cs typeface="Consolas"/>
                <a:sym typeface="Consolas"/>
              </a:rPr>
              <a:t>AA : FF</a:t>
            </a:r>
            <a:br>
              <a:rPr lang="en" sz="1400">
                <a:latin typeface="Consolas"/>
                <a:ea typeface="Consolas"/>
                <a:cs typeface="Consolas"/>
                <a:sym typeface="Consolas"/>
              </a:rPr>
            </a:br>
            <a:r>
              <a:rPr lang="en" sz="1400">
                <a:latin typeface="Consolas"/>
                <a:ea typeface="Consolas"/>
                <a:cs typeface="Consolas"/>
                <a:sym typeface="Consolas"/>
              </a:rPr>
              <a:t>AB : Fq</a:t>
            </a:r>
            <a:br>
              <a:rPr lang="en" sz="1400">
                <a:latin typeface="Consolas"/>
                <a:ea typeface="Consolas"/>
                <a:cs typeface="Consolas"/>
                <a:sym typeface="Consolas"/>
              </a:rPr>
            </a:br>
            <a:r>
              <a:rPr lang="en" sz="1400">
                <a:latin typeface="Consolas"/>
                <a:ea typeface="Consolas"/>
                <a:cs typeface="Consolas"/>
                <a:sym typeface="Consolas"/>
              </a:rPr>
              <a:t>AC : Fq</a:t>
            </a:r>
            <a:br>
              <a:rPr lang="en" sz="1400">
                <a:latin typeface="Consolas"/>
                <a:ea typeface="Consolas"/>
                <a:cs typeface="Consolas"/>
                <a:sym typeface="Consolas"/>
              </a:rPr>
            </a:br>
            <a:r>
              <a:rPr lang="en" sz="1400">
                <a:latin typeface="Consolas"/>
                <a:ea typeface="Consolas"/>
                <a:cs typeface="Consolas"/>
                <a:sym typeface="Consolas"/>
              </a:rPr>
              <a:t>AD : Fq</a:t>
            </a:r>
            <a:br>
              <a:rPr lang="en" sz="1400">
                <a:latin typeface="Consolas"/>
                <a:ea typeface="Consolas"/>
                <a:cs typeface="Consolas"/>
                <a:sym typeface="Consolas"/>
              </a:rPr>
            </a:br>
            <a:r>
              <a:rPr lang="en" sz="1400">
                <a:latin typeface="Consolas"/>
                <a:ea typeface="Consolas"/>
                <a:cs typeface="Consolas"/>
                <a:sym typeface="Consolas"/>
              </a:rPr>
              <a:t>BA : Fq</a:t>
            </a:r>
            <a:br>
              <a:rPr lang="en" sz="1400">
                <a:latin typeface="Consolas"/>
                <a:ea typeface="Consolas"/>
                <a:cs typeface="Consolas"/>
                <a:sym typeface="Consolas"/>
              </a:rPr>
            </a:br>
            <a:r>
              <a:rPr lang="en" sz="1400">
                <a:latin typeface="Consolas"/>
                <a:ea typeface="Consolas"/>
                <a:cs typeface="Consolas"/>
                <a:sym typeface="Consolas"/>
              </a:rPr>
              <a:t>BB : qq</a:t>
            </a:r>
            <a:br>
              <a:rPr lang="en" sz="1400">
                <a:latin typeface="Consolas"/>
                <a:ea typeface="Consolas"/>
                <a:cs typeface="Consolas"/>
                <a:sym typeface="Consolas"/>
              </a:rPr>
            </a:br>
            <a:r>
              <a:rPr lang="en" sz="1400">
                <a:latin typeface="Consolas"/>
                <a:ea typeface="Consolas"/>
                <a:cs typeface="Consolas"/>
                <a:sym typeface="Consolas"/>
              </a:rPr>
              <a:t>BC : qq</a:t>
            </a:r>
            <a:br>
              <a:rPr lang="en" sz="1400">
                <a:latin typeface="Consolas"/>
                <a:ea typeface="Consolas"/>
                <a:cs typeface="Consolas"/>
                <a:sym typeface="Consolas"/>
              </a:rPr>
            </a:br>
            <a:r>
              <a:rPr lang="en" sz="1400">
                <a:latin typeface="Consolas"/>
                <a:ea typeface="Consolas"/>
                <a:cs typeface="Consolas"/>
                <a:sym typeface="Consolas"/>
              </a:rPr>
              <a:t>BD : qq</a:t>
            </a:r>
            <a:br>
              <a:rPr lang="en" sz="1400">
                <a:latin typeface="Consolas"/>
                <a:ea typeface="Consolas"/>
                <a:cs typeface="Consolas"/>
                <a:sym typeface="Consolas"/>
              </a:rPr>
            </a:br>
            <a:r>
              <a:rPr lang="en" sz="1400">
                <a:latin typeface="Consolas"/>
                <a:ea typeface="Consolas"/>
                <a:cs typeface="Consolas"/>
                <a:sym typeface="Consolas"/>
              </a:rPr>
              <a:t>CA : Fq</a:t>
            </a:r>
            <a:br>
              <a:rPr lang="en" sz="1400">
                <a:latin typeface="Consolas"/>
                <a:ea typeface="Consolas"/>
                <a:cs typeface="Consolas"/>
                <a:sym typeface="Consolas"/>
              </a:rPr>
            </a:br>
            <a:r>
              <a:rPr lang="en" sz="1400">
                <a:latin typeface="Consolas"/>
                <a:ea typeface="Consolas"/>
                <a:cs typeface="Consolas"/>
                <a:sym typeface="Consolas"/>
              </a:rPr>
              <a:t>CB : qq</a:t>
            </a:r>
            <a:br>
              <a:rPr lang="en" sz="1400">
                <a:latin typeface="Consolas"/>
                <a:ea typeface="Consolas"/>
                <a:cs typeface="Consolas"/>
                <a:sym typeface="Consolas"/>
              </a:rPr>
            </a:br>
            <a:r>
              <a:rPr lang="en" sz="1400">
                <a:latin typeface="Consolas"/>
                <a:ea typeface="Consolas"/>
                <a:cs typeface="Consolas"/>
                <a:sym typeface="Consolas"/>
              </a:rPr>
              <a:t>CC : qq</a:t>
            </a:r>
            <a:br>
              <a:rPr lang="en" sz="1400">
                <a:latin typeface="Consolas"/>
                <a:ea typeface="Consolas"/>
                <a:cs typeface="Consolas"/>
                <a:sym typeface="Consolas"/>
              </a:rPr>
            </a:br>
            <a:r>
              <a:rPr lang="en" sz="1400">
                <a:latin typeface="Consolas"/>
                <a:ea typeface="Consolas"/>
                <a:cs typeface="Consolas"/>
                <a:sym typeface="Consolas"/>
              </a:rPr>
              <a:t>CD : qq</a:t>
            </a:r>
            <a:br>
              <a:rPr lang="en" sz="1400">
                <a:latin typeface="Consolas"/>
                <a:ea typeface="Consolas"/>
                <a:cs typeface="Consolas"/>
                <a:sym typeface="Consolas"/>
              </a:rPr>
            </a:br>
            <a:r>
              <a:rPr lang="en" sz="1400">
                <a:latin typeface="Consolas"/>
                <a:ea typeface="Consolas"/>
                <a:cs typeface="Consolas"/>
                <a:sym typeface="Consolas"/>
              </a:rPr>
              <a:t>DA : Fq</a:t>
            </a:r>
            <a:br>
              <a:rPr lang="en" sz="1400">
                <a:latin typeface="Consolas"/>
                <a:ea typeface="Consolas"/>
                <a:cs typeface="Consolas"/>
                <a:sym typeface="Consolas"/>
              </a:rPr>
            </a:br>
            <a:r>
              <a:rPr lang="en" sz="1400">
                <a:latin typeface="Consolas"/>
                <a:ea typeface="Consolas"/>
                <a:cs typeface="Consolas"/>
                <a:sym typeface="Consolas"/>
              </a:rPr>
              <a:t>DB : qq</a:t>
            </a:r>
            <a:br>
              <a:rPr lang="en" sz="1400">
                <a:latin typeface="Consolas"/>
                <a:ea typeface="Consolas"/>
                <a:cs typeface="Consolas"/>
                <a:sym typeface="Consolas"/>
              </a:rPr>
            </a:br>
            <a:r>
              <a:rPr lang="en" sz="1400">
                <a:latin typeface="Consolas"/>
                <a:ea typeface="Consolas"/>
                <a:cs typeface="Consolas"/>
                <a:sym typeface="Consolas"/>
              </a:rPr>
              <a:t>DC : qq</a:t>
            </a:r>
            <a:br>
              <a:rPr lang="en" sz="1400">
                <a:latin typeface="Consolas"/>
                <a:ea typeface="Consolas"/>
                <a:cs typeface="Consolas"/>
                <a:sym typeface="Consolas"/>
              </a:rPr>
            </a:br>
            <a:r>
              <a:rPr lang="en" sz="1400">
                <a:latin typeface="Consolas"/>
                <a:ea typeface="Consolas"/>
                <a:cs typeface="Consolas"/>
                <a:sym typeface="Consolas"/>
              </a:rPr>
              <a:t>DD : qq</a:t>
            </a:r>
            <a:endParaRPr sz="1400">
              <a:latin typeface="Consolas"/>
              <a:ea typeface="Consolas"/>
              <a:cs typeface="Consolas"/>
              <a:sym typeface="Consolas"/>
            </a:endParaRPr>
          </a:p>
        </p:txBody>
      </p:sp>
      <p:sp>
        <p:nvSpPr>
          <p:cNvPr id="636" name="Google Shape;636;p55"/>
          <p:cNvSpPr txBox="1"/>
          <p:nvPr>
            <p:ph idx="4294967295" type="body"/>
          </p:nvPr>
        </p:nvSpPr>
        <p:spPr>
          <a:xfrm>
            <a:off x="2978700" y="1304875"/>
            <a:ext cx="3987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r>
              <a:rPr lang="en" sz="1400">
                <a:solidFill>
                  <a:schemeClr val="lt2"/>
                </a:solidFill>
                <a:latin typeface="Consolas"/>
                <a:ea typeface="Consolas"/>
                <a:cs typeface="Consolas"/>
                <a:sym typeface="Consolas"/>
              </a:rPr>
              <a:t>⇨</a:t>
            </a:r>
            <a:br>
              <a:rPr lang="en" sz="1400">
                <a:solidFill>
                  <a:schemeClr val="lt2"/>
                </a:solidFill>
                <a:latin typeface="Consolas"/>
                <a:ea typeface="Consolas"/>
                <a:cs typeface="Consolas"/>
                <a:sym typeface="Consolas"/>
              </a:rPr>
            </a:br>
            <a:endParaRPr sz="1400">
              <a:latin typeface="Consolas"/>
              <a:ea typeface="Consolas"/>
              <a:cs typeface="Consolas"/>
              <a:sym typeface="Consolas"/>
            </a:endParaRPr>
          </a:p>
        </p:txBody>
      </p:sp>
      <p:sp>
        <p:nvSpPr>
          <p:cNvPr id="637" name="Google Shape;637;p55"/>
          <p:cNvSpPr txBox="1"/>
          <p:nvPr>
            <p:ph idx="4294967295" type="body"/>
          </p:nvPr>
        </p:nvSpPr>
        <p:spPr>
          <a:xfrm>
            <a:off x="3283500" y="1304875"/>
            <a:ext cx="398700" cy="34164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FF</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qq</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Fq</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qq</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qq</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qq</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Fq</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qq</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qq</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qq</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Fq</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qq</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Fq</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Fq</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qq</a:t>
            </a:r>
            <a:endParaRPr sz="1400">
              <a:solidFill>
                <a:schemeClr val="lt2"/>
              </a:solidFill>
              <a:latin typeface="Consolas"/>
              <a:ea typeface="Consolas"/>
              <a:cs typeface="Consolas"/>
              <a:sym typeface="Consolas"/>
            </a:endParaRPr>
          </a:p>
          <a:p>
            <a:pPr indent="0" lvl="0" marL="0" rtl="0" algn="l">
              <a:lnSpc>
                <a:spcPct val="100000"/>
              </a:lnSpc>
              <a:spcBef>
                <a:spcPts val="0"/>
              </a:spcBef>
              <a:spcAft>
                <a:spcPts val="0"/>
              </a:spcAft>
              <a:buNone/>
            </a:pPr>
            <a:r>
              <a:rPr lang="en" sz="1400">
                <a:solidFill>
                  <a:schemeClr val="lt2"/>
                </a:solidFill>
                <a:latin typeface="Consolas"/>
                <a:ea typeface="Consolas"/>
                <a:cs typeface="Consolas"/>
                <a:sym typeface="Consolas"/>
              </a:rPr>
              <a:t>Fq</a:t>
            </a:r>
            <a:endParaRPr sz="1400">
              <a:solidFill>
                <a:schemeClr val="lt2"/>
              </a:solidFill>
              <a:latin typeface="Consolas"/>
              <a:ea typeface="Consolas"/>
              <a:cs typeface="Consolas"/>
              <a:sym typeface="Consolas"/>
            </a:endParaRPr>
          </a:p>
        </p:txBody>
      </p:sp>
      <p:sp>
        <p:nvSpPr>
          <p:cNvPr id="638" name="Google Shape;638;p55"/>
          <p:cNvSpPr/>
          <p:nvPr/>
        </p:nvSpPr>
        <p:spPr>
          <a:xfrm>
            <a:off x="2627575" y="1378025"/>
            <a:ext cx="655800" cy="3416400"/>
          </a:xfrm>
          <a:prstGeom prst="rect">
            <a:avLst/>
          </a:prstGeom>
          <a:solidFill>
            <a:srgbClr val="37474F">
              <a:alpha val="86920"/>
            </a:srgb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39" name="Google Shape;639;p55"/>
          <p:cNvSpPr txBox="1"/>
          <p:nvPr/>
        </p:nvSpPr>
        <p:spPr>
          <a:xfrm>
            <a:off x="645700" y="3917725"/>
            <a:ext cx="398700" cy="800400"/>
          </a:xfrm>
          <a:prstGeom prst="rect">
            <a:avLst/>
          </a:prstGeom>
          <a:noFill/>
          <a:ln cap="flat" cmpd="sng" w="28575">
            <a:solidFill>
              <a:srgbClr val="999999"/>
            </a:solidFill>
            <a:prstDash val="solid"/>
            <a:round/>
            <a:headEnd len="sm" w="sm" type="none"/>
            <a:tailEnd len="sm" w="sm" type="none"/>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40" name="Google Shape;640;p55"/>
          <p:cNvSpPr/>
          <p:nvPr/>
        </p:nvSpPr>
        <p:spPr>
          <a:xfrm>
            <a:off x="3333538" y="1611575"/>
            <a:ext cx="253800" cy="268500"/>
          </a:xfrm>
          <a:prstGeom prst="mathMultiply">
            <a:avLst>
              <a:gd fmla="val 11504" name="adj1"/>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1" name="Google Shape;641;p55"/>
          <p:cNvSpPr/>
          <p:nvPr/>
        </p:nvSpPr>
        <p:spPr>
          <a:xfrm>
            <a:off x="3333538" y="1805150"/>
            <a:ext cx="253800" cy="268500"/>
          </a:xfrm>
          <a:prstGeom prst="mathMultiply">
            <a:avLst>
              <a:gd fmla="val 11504" name="adj1"/>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2" name="Google Shape;642;p55"/>
          <p:cNvSpPr/>
          <p:nvPr/>
        </p:nvSpPr>
        <p:spPr>
          <a:xfrm>
            <a:off x="3333538" y="2437500"/>
            <a:ext cx="253800" cy="268500"/>
          </a:xfrm>
          <a:prstGeom prst="mathMultiply">
            <a:avLst>
              <a:gd fmla="val 11504" name="adj1"/>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3" name="Google Shape;643;p55"/>
          <p:cNvSpPr/>
          <p:nvPr/>
        </p:nvSpPr>
        <p:spPr>
          <a:xfrm>
            <a:off x="3333538" y="2636600"/>
            <a:ext cx="253800" cy="268500"/>
          </a:xfrm>
          <a:prstGeom prst="mathMultiply">
            <a:avLst>
              <a:gd fmla="val 11504" name="adj1"/>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4" name="Google Shape;644;p55"/>
          <p:cNvSpPr/>
          <p:nvPr/>
        </p:nvSpPr>
        <p:spPr>
          <a:xfrm>
            <a:off x="3333538" y="3298450"/>
            <a:ext cx="253800" cy="268500"/>
          </a:xfrm>
          <a:prstGeom prst="mathMultiply">
            <a:avLst>
              <a:gd fmla="val 11504" name="adj1"/>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5" name="Google Shape;645;p55"/>
          <p:cNvSpPr/>
          <p:nvPr/>
        </p:nvSpPr>
        <p:spPr>
          <a:xfrm>
            <a:off x="3333538" y="3492025"/>
            <a:ext cx="253800" cy="268500"/>
          </a:xfrm>
          <a:prstGeom prst="mathMultiply">
            <a:avLst>
              <a:gd fmla="val 11504" name="adj1"/>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6" name="Google Shape;646;p55"/>
          <p:cNvSpPr/>
          <p:nvPr/>
        </p:nvSpPr>
        <p:spPr>
          <a:xfrm>
            <a:off x="3333538" y="4124375"/>
            <a:ext cx="253800" cy="268500"/>
          </a:xfrm>
          <a:prstGeom prst="mathMultiply">
            <a:avLst>
              <a:gd fmla="val 11504" name="adj1"/>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7" name="Google Shape;647;p55"/>
          <p:cNvSpPr/>
          <p:nvPr/>
        </p:nvSpPr>
        <p:spPr>
          <a:xfrm>
            <a:off x="3333538" y="4323475"/>
            <a:ext cx="253800" cy="268500"/>
          </a:xfrm>
          <a:prstGeom prst="mathMultiply">
            <a:avLst>
              <a:gd fmla="val 11504" name="adj1"/>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8" name="Google Shape;648;p55"/>
          <p:cNvSpPr/>
          <p:nvPr/>
        </p:nvSpPr>
        <p:spPr>
          <a:xfrm>
            <a:off x="3355950" y="1378025"/>
            <a:ext cx="253800" cy="253800"/>
          </a:xfrm>
          <a:prstGeom prst="ellipse">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49" name="Google Shape;649;p55"/>
          <p:cNvSpPr/>
          <p:nvPr/>
        </p:nvSpPr>
        <p:spPr>
          <a:xfrm>
            <a:off x="3355950" y="2031888"/>
            <a:ext cx="253800" cy="253800"/>
          </a:xfrm>
          <a:prstGeom prst="ellipse">
            <a:avLst/>
          </a:prstGeom>
          <a:noFill/>
          <a:ln cap="flat" cmpd="sng" w="28575">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50" name="Google Shape;650;p55"/>
          <p:cNvPicPr preferRelativeResize="0"/>
          <p:nvPr/>
        </p:nvPicPr>
        <p:blipFill>
          <a:blip r:embed="rId5">
            <a:alphaModFix/>
          </a:blip>
          <a:stretch>
            <a:fillRect/>
          </a:stretch>
        </p:blipFill>
        <p:spPr>
          <a:xfrm>
            <a:off x="4020671" y="2261895"/>
            <a:ext cx="4351805" cy="800400"/>
          </a:xfrm>
          <a:prstGeom prst="rect">
            <a:avLst/>
          </a:prstGeom>
          <a:noFill/>
          <a:ln>
            <a:noFill/>
          </a:ln>
        </p:spPr>
      </p:pic>
      <p:sp>
        <p:nvSpPr>
          <p:cNvPr id="651" name="Google Shape;651;p55"/>
          <p:cNvSpPr/>
          <p:nvPr/>
        </p:nvSpPr>
        <p:spPr>
          <a:xfrm>
            <a:off x="5921300" y="2660125"/>
            <a:ext cx="2568900" cy="800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p55"/>
          <p:cNvSpPr/>
          <p:nvPr/>
        </p:nvSpPr>
        <p:spPr>
          <a:xfrm>
            <a:off x="6756500" y="2706000"/>
            <a:ext cx="253800" cy="800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p55"/>
          <p:cNvSpPr/>
          <p:nvPr/>
        </p:nvSpPr>
        <p:spPr>
          <a:xfrm>
            <a:off x="7395750" y="2706000"/>
            <a:ext cx="1025100" cy="8004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p55"/>
          <p:cNvSpPr/>
          <p:nvPr/>
        </p:nvSpPr>
        <p:spPr>
          <a:xfrm>
            <a:off x="1044400" y="4287400"/>
            <a:ext cx="393600" cy="393600"/>
          </a:xfrm>
          <a:prstGeom prst="ellipse">
            <a:avLst/>
          </a:prstGeom>
          <a:noFill/>
          <a:ln cap="flat" cmpd="sng" w="2857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5"/>
                                        </p:tgtEl>
                                        <p:attrNameLst>
                                          <p:attrName>style.visibility</p:attrName>
                                        </p:attrNameLst>
                                      </p:cBhvr>
                                      <p:to>
                                        <p:strVal val="visible"/>
                                      </p:to>
                                    </p:set>
                                    <p:animEffect filter="fade" transition="in">
                                      <p:cBhvr>
                                        <p:cTn dur="1000"/>
                                        <p:tgtEl>
                                          <p:spTgt spid="63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6"/>
                                        </p:tgtEl>
                                        <p:attrNameLst>
                                          <p:attrName>style.visibility</p:attrName>
                                        </p:attrNameLst>
                                      </p:cBhvr>
                                      <p:to>
                                        <p:strVal val="visible"/>
                                      </p:to>
                                    </p:set>
                                    <p:animEffect filter="fade" transition="in">
                                      <p:cBhvr>
                                        <p:cTn dur="1000"/>
                                        <p:tgtEl>
                                          <p:spTgt spid="636"/>
                                        </p:tgtEl>
                                      </p:cBhvr>
                                    </p:animEffect>
                                  </p:childTnLst>
                                </p:cTn>
                              </p:par>
                              <p:par>
                                <p:cTn fill="hold" nodeType="withEffect" presetClass="entr" presetID="10" presetSubtype="0">
                                  <p:stCondLst>
                                    <p:cond delay="0"/>
                                  </p:stCondLst>
                                  <p:childTnLst>
                                    <p:set>
                                      <p:cBhvr>
                                        <p:cTn dur="1" fill="hold">
                                          <p:stCondLst>
                                            <p:cond delay="0"/>
                                          </p:stCondLst>
                                        </p:cTn>
                                        <p:tgtEl>
                                          <p:spTgt spid="639"/>
                                        </p:tgtEl>
                                        <p:attrNameLst>
                                          <p:attrName>style.visibility</p:attrName>
                                        </p:attrNameLst>
                                      </p:cBhvr>
                                      <p:to>
                                        <p:strVal val="visible"/>
                                      </p:to>
                                    </p:set>
                                    <p:animEffect filter="fade" transition="in">
                                      <p:cBhvr>
                                        <p:cTn dur="1000"/>
                                        <p:tgtEl>
                                          <p:spTgt spid="6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1"/>
                                        </p:tgtEl>
                                        <p:attrNameLst>
                                          <p:attrName>style.visibility</p:attrName>
                                        </p:attrNameLst>
                                      </p:cBhvr>
                                      <p:to>
                                        <p:strVal val="visible"/>
                                      </p:to>
                                    </p:set>
                                    <p:animEffect filter="fade" transition="in">
                                      <p:cBhvr>
                                        <p:cTn dur="1000"/>
                                        <p:tgtEl>
                                          <p:spTgt spid="6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0" st="0"/>
                                            </p:txEl>
                                          </p:spTgt>
                                        </p:tgtEl>
                                        <p:attrNameLst>
                                          <p:attrName>style.visibility</p:attrName>
                                        </p:attrNameLst>
                                      </p:cBhvr>
                                      <p:to>
                                        <p:strVal val="visible"/>
                                      </p:to>
                                    </p:set>
                                    <p:animEffect filter="fade" transition="in">
                                      <p:cBhvr>
                                        <p:cTn dur="1000"/>
                                        <p:tgtEl>
                                          <p:spTgt spid="63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1" st="1"/>
                                            </p:txEl>
                                          </p:spTgt>
                                        </p:tgtEl>
                                        <p:attrNameLst>
                                          <p:attrName>style.visibility</p:attrName>
                                        </p:attrNameLst>
                                      </p:cBhvr>
                                      <p:to>
                                        <p:strVal val="visible"/>
                                      </p:to>
                                    </p:set>
                                    <p:animEffect filter="fade" transition="in">
                                      <p:cBhvr>
                                        <p:cTn dur="1000"/>
                                        <p:tgtEl>
                                          <p:spTgt spid="63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2" st="2"/>
                                            </p:txEl>
                                          </p:spTgt>
                                        </p:tgtEl>
                                        <p:attrNameLst>
                                          <p:attrName>style.visibility</p:attrName>
                                        </p:attrNameLst>
                                      </p:cBhvr>
                                      <p:to>
                                        <p:strVal val="visible"/>
                                      </p:to>
                                    </p:set>
                                    <p:animEffect filter="fade" transition="in">
                                      <p:cBhvr>
                                        <p:cTn dur="1000"/>
                                        <p:tgtEl>
                                          <p:spTgt spid="63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3" st="3"/>
                                            </p:txEl>
                                          </p:spTgt>
                                        </p:tgtEl>
                                        <p:attrNameLst>
                                          <p:attrName>style.visibility</p:attrName>
                                        </p:attrNameLst>
                                      </p:cBhvr>
                                      <p:to>
                                        <p:strVal val="visible"/>
                                      </p:to>
                                    </p:set>
                                    <p:animEffect filter="fade" transition="in">
                                      <p:cBhvr>
                                        <p:cTn dur="1000"/>
                                        <p:tgtEl>
                                          <p:spTgt spid="63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4" st="4"/>
                                            </p:txEl>
                                          </p:spTgt>
                                        </p:tgtEl>
                                        <p:attrNameLst>
                                          <p:attrName>style.visibility</p:attrName>
                                        </p:attrNameLst>
                                      </p:cBhvr>
                                      <p:to>
                                        <p:strVal val="visible"/>
                                      </p:to>
                                    </p:set>
                                    <p:animEffect filter="fade" transition="in">
                                      <p:cBhvr>
                                        <p:cTn dur="1000"/>
                                        <p:tgtEl>
                                          <p:spTgt spid="63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5" st="5"/>
                                            </p:txEl>
                                          </p:spTgt>
                                        </p:tgtEl>
                                        <p:attrNameLst>
                                          <p:attrName>style.visibility</p:attrName>
                                        </p:attrNameLst>
                                      </p:cBhvr>
                                      <p:to>
                                        <p:strVal val="visible"/>
                                      </p:to>
                                    </p:set>
                                    <p:animEffect filter="fade" transition="in">
                                      <p:cBhvr>
                                        <p:cTn dur="1000"/>
                                        <p:tgtEl>
                                          <p:spTgt spid="63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6" st="6"/>
                                            </p:txEl>
                                          </p:spTgt>
                                        </p:tgtEl>
                                        <p:attrNameLst>
                                          <p:attrName>style.visibility</p:attrName>
                                        </p:attrNameLst>
                                      </p:cBhvr>
                                      <p:to>
                                        <p:strVal val="visible"/>
                                      </p:to>
                                    </p:set>
                                    <p:animEffect filter="fade" transition="in">
                                      <p:cBhvr>
                                        <p:cTn dur="1000"/>
                                        <p:tgtEl>
                                          <p:spTgt spid="637">
                                            <p:txEl>
                                              <p:pRg end="6" st="6"/>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7" st="7"/>
                                            </p:txEl>
                                          </p:spTgt>
                                        </p:tgtEl>
                                        <p:attrNameLst>
                                          <p:attrName>style.visibility</p:attrName>
                                        </p:attrNameLst>
                                      </p:cBhvr>
                                      <p:to>
                                        <p:strVal val="visible"/>
                                      </p:to>
                                    </p:set>
                                    <p:animEffect filter="fade" transition="in">
                                      <p:cBhvr>
                                        <p:cTn dur="1000"/>
                                        <p:tgtEl>
                                          <p:spTgt spid="637">
                                            <p:txEl>
                                              <p:pRg end="7" st="7"/>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8" st="8"/>
                                            </p:txEl>
                                          </p:spTgt>
                                        </p:tgtEl>
                                        <p:attrNameLst>
                                          <p:attrName>style.visibility</p:attrName>
                                        </p:attrNameLst>
                                      </p:cBhvr>
                                      <p:to>
                                        <p:strVal val="visible"/>
                                      </p:to>
                                    </p:set>
                                    <p:animEffect filter="fade" transition="in">
                                      <p:cBhvr>
                                        <p:cTn dur="1000"/>
                                        <p:tgtEl>
                                          <p:spTgt spid="637">
                                            <p:txEl>
                                              <p:pRg end="8" st="8"/>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9" st="9"/>
                                            </p:txEl>
                                          </p:spTgt>
                                        </p:tgtEl>
                                        <p:attrNameLst>
                                          <p:attrName>style.visibility</p:attrName>
                                        </p:attrNameLst>
                                      </p:cBhvr>
                                      <p:to>
                                        <p:strVal val="visible"/>
                                      </p:to>
                                    </p:set>
                                    <p:animEffect filter="fade" transition="in">
                                      <p:cBhvr>
                                        <p:cTn dur="1000"/>
                                        <p:tgtEl>
                                          <p:spTgt spid="637">
                                            <p:txEl>
                                              <p:pRg end="9" st="9"/>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10" st="10"/>
                                            </p:txEl>
                                          </p:spTgt>
                                        </p:tgtEl>
                                        <p:attrNameLst>
                                          <p:attrName>style.visibility</p:attrName>
                                        </p:attrNameLst>
                                      </p:cBhvr>
                                      <p:to>
                                        <p:strVal val="visible"/>
                                      </p:to>
                                    </p:set>
                                    <p:animEffect filter="fade" transition="in">
                                      <p:cBhvr>
                                        <p:cTn dur="1000"/>
                                        <p:tgtEl>
                                          <p:spTgt spid="637">
                                            <p:txEl>
                                              <p:pRg end="10" st="1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11" st="11"/>
                                            </p:txEl>
                                          </p:spTgt>
                                        </p:tgtEl>
                                        <p:attrNameLst>
                                          <p:attrName>style.visibility</p:attrName>
                                        </p:attrNameLst>
                                      </p:cBhvr>
                                      <p:to>
                                        <p:strVal val="visible"/>
                                      </p:to>
                                    </p:set>
                                    <p:animEffect filter="fade" transition="in">
                                      <p:cBhvr>
                                        <p:cTn dur="1000"/>
                                        <p:tgtEl>
                                          <p:spTgt spid="637">
                                            <p:txEl>
                                              <p:pRg end="11" st="1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12" st="12"/>
                                            </p:txEl>
                                          </p:spTgt>
                                        </p:tgtEl>
                                        <p:attrNameLst>
                                          <p:attrName>style.visibility</p:attrName>
                                        </p:attrNameLst>
                                      </p:cBhvr>
                                      <p:to>
                                        <p:strVal val="visible"/>
                                      </p:to>
                                    </p:set>
                                    <p:animEffect filter="fade" transition="in">
                                      <p:cBhvr>
                                        <p:cTn dur="1000"/>
                                        <p:tgtEl>
                                          <p:spTgt spid="637">
                                            <p:txEl>
                                              <p:pRg end="12" st="1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13" st="13"/>
                                            </p:txEl>
                                          </p:spTgt>
                                        </p:tgtEl>
                                        <p:attrNameLst>
                                          <p:attrName>style.visibility</p:attrName>
                                        </p:attrNameLst>
                                      </p:cBhvr>
                                      <p:to>
                                        <p:strVal val="visible"/>
                                      </p:to>
                                    </p:set>
                                    <p:animEffect filter="fade" transition="in">
                                      <p:cBhvr>
                                        <p:cTn dur="1000"/>
                                        <p:tgtEl>
                                          <p:spTgt spid="637">
                                            <p:txEl>
                                              <p:pRg end="13" st="1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14" st="14"/>
                                            </p:txEl>
                                          </p:spTgt>
                                        </p:tgtEl>
                                        <p:attrNameLst>
                                          <p:attrName>style.visibility</p:attrName>
                                        </p:attrNameLst>
                                      </p:cBhvr>
                                      <p:to>
                                        <p:strVal val="visible"/>
                                      </p:to>
                                    </p:set>
                                    <p:animEffect filter="fade" transition="in">
                                      <p:cBhvr>
                                        <p:cTn dur="1000"/>
                                        <p:tgtEl>
                                          <p:spTgt spid="637">
                                            <p:txEl>
                                              <p:pRg end="14" st="1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7">
                                            <p:txEl>
                                              <p:pRg end="15" st="15"/>
                                            </p:txEl>
                                          </p:spTgt>
                                        </p:tgtEl>
                                        <p:attrNameLst>
                                          <p:attrName>style.visibility</p:attrName>
                                        </p:attrNameLst>
                                      </p:cBhvr>
                                      <p:to>
                                        <p:strVal val="visible"/>
                                      </p:to>
                                    </p:set>
                                    <p:animEffect filter="fade" transition="in">
                                      <p:cBhvr>
                                        <p:cTn dur="1000"/>
                                        <p:tgtEl>
                                          <p:spTgt spid="637">
                                            <p:txEl>
                                              <p:pRg end="15" st="1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8"/>
                                        </p:tgtEl>
                                        <p:attrNameLst>
                                          <p:attrName>style.visibility</p:attrName>
                                        </p:attrNameLst>
                                      </p:cBhvr>
                                      <p:to>
                                        <p:strVal val="visible"/>
                                      </p:to>
                                    </p:set>
                                    <p:animEffect filter="fade" transition="in">
                                      <p:cBhvr>
                                        <p:cTn dur="1000"/>
                                        <p:tgtEl>
                                          <p:spTgt spid="63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4"/>
                                        </p:tgtEl>
                                        <p:attrNameLst>
                                          <p:attrName>style.visibility</p:attrName>
                                        </p:attrNameLst>
                                      </p:cBhvr>
                                      <p:to>
                                        <p:strVal val="visible"/>
                                      </p:to>
                                    </p:set>
                                    <p:animEffect filter="fade" transition="in">
                                      <p:cBhvr>
                                        <p:cTn dur="1100"/>
                                        <p:tgtEl>
                                          <p:spTgt spid="65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33"/>
                                        </p:tgtEl>
                                        <p:attrNameLst>
                                          <p:attrName>style.visibility</p:attrName>
                                        </p:attrNameLst>
                                      </p:cBhvr>
                                      <p:to>
                                        <p:strVal val="visible"/>
                                      </p:to>
                                    </p:set>
                                    <p:animEffect filter="fade" transition="in">
                                      <p:cBhvr>
                                        <p:cTn dur="1000"/>
                                        <p:tgtEl>
                                          <p:spTgt spid="633"/>
                                        </p:tgtEl>
                                      </p:cBhvr>
                                    </p:animEffect>
                                  </p:childTnLst>
                                </p:cTn>
                              </p:par>
                              <p:par>
                                <p:cTn fill="hold" nodeType="withEffect" presetClass="entr" presetID="10" presetSubtype="0">
                                  <p:stCondLst>
                                    <p:cond delay="0"/>
                                  </p:stCondLst>
                                  <p:childTnLst>
                                    <p:set>
                                      <p:cBhvr>
                                        <p:cTn dur="1" fill="hold">
                                          <p:stCondLst>
                                            <p:cond delay="0"/>
                                          </p:stCondLst>
                                        </p:cTn>
                                        <p:tgtEl>
                                          <p:spTgt spid="634"/>
                                        </p:tgtEl>
                                        <p:attrNameLst>
                                          <p:attrName>style.visibility</p:attrName>
                                        </p:attrNameLst>
                                      </p:cBhvr>
                                      <p:to>
                                        <p:strVal val="visible"/>
                                      </p:to>
                                    </p:set>
                                    <p:animEffect filter="fade" transition="in">
                                      <p:cBhvr>
                                        <p:cTn dur="1000"/>
                                        <p:tgtEl>
                                          <p:spTgt spid="63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0"/>
                                        </p:tgtEl>
                                        <p:attrNameLst>
                                          <p:attrName>style.visibility</p:attrName>
                                        </p:attrNameLst>
                                      </p:cBhvr>
                                      <p:to>
                                        <p:strVal val="visible"/>
                                      </p:to>
                                    </p:set>
                                    <p:animEffect filter="fade" transition="in">
                                      <p:cBhvr>
                                        <p:cTn dur="1000"/>
                                        <p:tgtEl>
                                          <p:spTgt spid="640"/>
                                        </p:tgtEl>
                                      </p:cBhvr>
                                    </p:animEffect>
                                  </p:childTnLst>
                                </p:cTn>
                              </p:par>
                              <p:par>
                                <p:cTn fill="hold" nodeType="withEffect" presetClass="entr" presetID="10" presetSubtype="0">
                                  <p:stCondLst>
                                    <p:cond delay="0"/>
                                  </p:stCondLst>
                                  <p:childTnLst>
                                    <p:set>
                                      <p:cBhvr>
                                        <p:cTn dur="1" fill="hold">
                                          <p:stCondLst>
                                            <p:cond delay="0"/>
                                          </p:stCondLst>
                                        </p:cTn>
                                        <p:tgtEl>
                                          <p:spTgt spid="641"/>
                                        </p:tgtEl>
                                        <p:attrNameLst>
                                          <p:attrName>style.visibility</p:attrName>
                                        </p:attrNameLst>
                                      </p:cBhvr>
                                      <p:to>
                                        <p:strVal val="visible"/>
                                      </p:to>
                                    </p:set>
                                    <p:animEffect filter="fade" transition="in">
                                      <p:cBhvr>
                                        <p:cTn dur="1000"/>
                                        <p:tgtEl>
                                          <p:spTgt spid="641"/>
                                        </p:tgtEl>
                                      </p:cBhvr>
                                    </p:animEffect>
                                  </p:childTnLst>
                                </p:cTn>
                              </p:par>
                              <p:par>
                                <p:cTn fill="hold" nodeType="withEffect" presetClass="entr" presetID="10" presetSubtype="0">
                                  <p:stCondLst>
                                    <p:cond delay="0"/>
                                  </p:stCondLst>
                                  <p:childTnLst>
                                    <p:set>
                                      <p:cBhvr>
                                        <p:cTn dur="1" fill="hold">
                                          <p:stCondLst>
                                            <p:cond delay="0"/>
                                          </p:stCondLst>
                                        </p:cTn>
                                        <p:tgtEl>
                                          <p:spTgt spid="642"/>
                                        </p:tgtEl>
                                        <p:attrNameLst>
                                          <p:attrName>style.visibility</p:attrName>
                                        </p:attrNameLst>
                                      </p:cBhvr>
                                      <p:to>
                                        <p:strVal val="visible"/>
                                      </p:to>
                                    </p:set>
                                    <p:animEffect filter="fade" transition="in">
                                      <p:cBhvr>
                                        <p:cTn dur="1000"/>
                                        <p:tgtEl>
                                          <p:spTgt spid="642"/>
                                        </p:tgtEl>
                                      </p:cBhvr>
                                    </p:animEffect>
                                  </p:childTnLst>
                                </p:cTn>
                              </p:par>
                              <p:par>
                                <p:cTn fill="hold" nodeType="withEffect" presetClass="entr" presetID="10" presetSubtype="0">
                                  <p:stCondLst>
                                    <p:cond delay="0"/>
                                  </p:stCondLst>
                                  <p:childTnLst>
                                    <p:set>
                                      <p:cBhvr>
                                        <p:cTn dur="1" fill="hold">
                                          <p:stCondLst>
                                            <p:cond delay="0"/>
                                          </p:stCondLst>
                                        </p:cTn>
                                        <p:tgtEl>
                                          <p:spTgt spid="643"/>
                                        </p:tgtEl>
                                        <p:attrNameLst>
                                          <p:attrName>style.visibility</p:attrName>
                                        </p:attrNameLst>
                                      </p:cBhvr>
                                      <p:to>
                                        <p:strVal val="visible"/>
                                      </p:to>
                                    </p:set>
                                    <p:animEffect filter="fade" transition="in">
                                      <p:cBhvr>
                                        <p:cTn dur="1000"/>
                                        <p:tgtEl>
                                          <p:spTgt spid="643"/>
                                        </p:tgtEl>
                                      </p:cBhvr>
                                    </p:animEffect>
                                  </p:childTnLst>
                                </p:cTn>
                              </p:par>
                              <p:par>
                                <p:cTn fill="hold" nodeType="withEffect" presetClass="entr" presetID="10" presetSubtype="0">
                                  <p:stCondLst>
                                    <p:cond delay="0"/>
                                  </p:stCondLst>
                                  <p:childTnLst>
                                    <p:set>
                                      <p:cBhvr>
                                        <p:cTn dur="1" fill="hold">
                                          <p:stCondLst>
                                            <p:cond delay="0"/>
                                          </p:stCondLst>
                                        </p:cTn>
                                        <p:tgtEl>
                                          <p:spTgt spid="644"/>
                                        </p:tgtEl>
                                        <p:attrNameLst>
                                          <p:attrName>style.visibility</p:attrName>
                                        </p:attrNameLst>
                                      </p:cBhvr>
                                      <p:to>
                                        <p:strVal val="visible"/>
                                      </p:to>
                                    </p:set>
                                    <p:animEffect filter="fade" transition="in">
                                      <p:cBhvr>
                                        <p:cTn dur="1000"/>
                                        <p:tgtEl>
                                          <p:spTgt spid="644"/>
                                        </p:tgtEl>
                                      </p:cBhvr>
                                    </p:animEffect>
                                  </p:childTnLst>
                                </p:cTn>
                              </p:par>
                              <p:par>
                                <p:cTn fill="hold" nodeType="withEffect" presetClass="entr" presetID="10" presetSubtype="0">
                                  <p:stCondLst>
                                    <p:cond delay="0"/>
                                  </p:stCondLst>
                                  <p:childTnLst>
                                    <p:set>
                                      <p:cBhvr>
                                        <p:cTn dur="1" fill="hold">
                                          <p:stCondLst>
                                            <p:cond delay="0"/>
                                          </p:stCondLst>
                                        </p:cTn>
                                        <p:tgtEl>
                                          <p:spTgt spid="645"/>
                                        </p:tgtEl>
                                        <p:attrNameLst>
                                          <p:attrName>style.visibility</p:attrName>
                                        </p:attrNameLst>
                                      </p:cBhvr>
                                      <p:to>
                                        <p:strVal val="visible"/>
                                      </p:to>
                                    </p:set>
                                    <p:animEffect filter="fade" transition="in">
                                      <p:cBhvr>
                                        <p:cTn dur="1000"/>
                                        <p:tgtEl>
                                          <p:spTgt spid="645"/>
                                        </p:tgtEl>
                                      </p:cBhvr>
                                    </p:animEffect>
                                  </p:childTnLst>
                                </p:cTn>
                              </p:par>
                              <p:par>
                                <p:cTn fill="hold" nodeType="withEffect" presetClass="entr" presetID="10" presetSubtype="0">
                                  <p:stCondLst>
                                    <p:cond delay="0"/>
                                  </p:stCondLst>
                                  <p:childTnLst>
                                    <p:set>
                                      <p:cBhvr>
                                        <p:cTn dur="1" fill="hold">
                                          <p:stCondLst>
                                            <p:cond delay="0"/>
                                          </p:stCondLst>
                                        </p:cTn>
                                        <p:tgtEl>
                                          <p:spTgt spid="646"/>
                                        </p:tgtEl>
                                        <p:attrNameLst>
                                          <p:attrName>style.visibility</p:attrName>
                                        </p:attrNameLst>
                                      </p:cBhvr>
                                      <p:to>
                                        <p:strVal val="visible"/>
                                      </p:to>
                                    </p:set>
                                    <p:animEffect filter="fade" transition="in">
                                      <p:cBhvr>
                                        <p:cTn dur="1000"/>
                                        <p:tgtEl>
                                          <p:spTgt spid="646"/>
                                        </p:tgtEl>
                                      </p:cBhvr>
                                    </p:animEffect>
                                  </p:childTnLst>
                                </p:cTn>
                              </p:par>
                              <p:par>
                                <p:cTn fill="hold" nodeType="withEffect" presetClass="entr" presetID="10" presetSubtype="0">
                                  <p:stCondLst>
                                    <p:cond delay="0"/>
                                  </p:stCondLst>
                                  <p:childTnLst>
                                    <p:set>
                                      <p:cBhvr>
                                        <p:cTn dur="1" fill="hold">
                                          <p:stCondLst>
                                            <p:cond delay="0"/>
                                          </p:stCondLst>
                                        </p:cTn>
                                        <p:tgtEl>
                                          <p:spTgt spid="647"/>
                                        </p:tgtEl>
                                        <p:attrNameLst>
                                          <p:attrName>style.visibility</p:attrName>
                                        </p:attrNameLst>
                                      </p:cBhvr>
                                      <p:to>
                                        <p:strVal val="visible"/>
                                      </p:to>
                                    </p:set>
                                    <p:animEffect filter="fade" transition="in">
                                      <p:cBhvr>
                                        <p:cTn dur="1000"/>
                                        <p:tgtEl>
                                          <p:spTgt spid="64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48"/>
                                        </p:tgtEl>
                                        <p:attrNameLst>
                                          <p:attrName>style.visibility</p:attrName>
                                        </p:attrNameLst>
                                      </p:cBhvr>
                                      <p:to>
                                        <p:strVal val="visible"/>
                                      </p:to>
                                    </p:set>
                                    <p:animEffect filter="fade" transition="in">
                                      <p:cBhvr>
                                        <p:cTn dur="1000"/>
                                        <p:tgtEl>
                                          <p:spTgt spid="648"/>
                                        </p:tgtEl>
                                      </p:cBhvr>
                                    </p:animEffect>
                                  </p:childTnLst>
                                </p:cTn>
                              </p:par>
                              <p:par>
                                <p:cTn fill="hold" nodeType="withEffect" presetClass="entr" presetID="10" presetSubtype="0">
                                  <p:stCondLst>
                                    <p:cond delay="0"/>
                                  </p:stCondLst>
                                  <p:childTnLst>
                                    <p:set>
                                      <p:cBhvr>
                                        <p:cTn dur="1" fill="hold">
                                          <p:stCondLst>
                                            <p:cond delay="0"/>
                                          </p:stCondLst>
                                        </p:cTn>
                                        <p:tgtEl>
                                          <p:spTgt spid="649"/>
                                        </p:tgtEl>
                                        <p:attrNameLst>
                                          <p:attrName>style.visibility</p:attrName>
                                        </p:attrNameLst>
                                      </p:cBhvr>
                                      <p:to>
                                        <p:strVal val="visible"/>
                                      </p:to>
                                    </p:set>
                                    <p:animEffect filter="fade" transition="in">
                                      <p:cBhvr>
                                        <p:cTn dur="1000"/>
                                        <p:tgtEl>
                                          <p:spTgt spid="6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100"/>
                                        <p:tgtEl>
                                          <p:spTgt spid="633"/>
                                        </p:tgtEl>
                                      </p:cBhvr>
                                    </p:animEffect>
                                    <p:set>
                                      <p:cBhvr>
                                        <p:cTn dur="1" fill="hold">
                                          <p:stCondLst>
                                            <p:cond delay="1100"/>
                                          </p:stCondLst>
                                        </p:cTn>
                                        <p:tgtEl>
                                          <p:spTgt spid="63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634"/>
                                        </p:tgtEl>
                                      </p:cBhvr>
                                    </p:animEffect>
                                    <p:set>
                                      <p:cBhvr>
                                        <p:cTn dur="1" fill="hold">
                                          <p:stCondLst>
                                            <p:cond delay="1000"/>
                                          </p:stCondLst>
                                        </p:cTn>
                                        <p:tgtEl>
                                          <p:spTgt spid="634"/>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631"/>
                                        </p:tgtEl>
                                      </p:cBhvr>
                                    </p:animEffect>
                                    <p:set>
                                      <p:cBhvr>
                                        <p:cTn dur="1" fill="hold">
                                          <p:stCondLst>
                                            <p:cond delay="1000"/>
                                          </p:stCondLst>
                                        </p:cTn>
                                        <p:tgtEl>
                                          <p:spTgt spid="631"/>
                                        </p:tgtEl>
                                        <p:attrNameLst>
                                          <p:attrName>style.visibility</p:attrName>
                                        </p:attrNameLst>
                                      </p:cBhvr>
                                      <p:to>
                                        <p:strVal val="hidden"/>
                                      </p:to>
                                    </p:set>
                                  </p:childTnLst>
                                </p:cTn>
                              </p:par>
                              <p:par>
                                <p:cTn fill="hold" nodeType="withEffect" presetClass="entr" presetID="1" presetSubtype="0">
                                  <p:stCondLst>
                                    <p:cond delay="0"/>
                                  </p:stCondLst>
                                  <p:childTnLst>
                                    <p:set>
                                      <p:cBhvr>
                                        <p:cTn dur="1" fill="hold">
                                          <p:stCondLst>
                                            <p:cond delay="0"/>
                                          </p:stCondLst>
                                        </p:cTn>
                                        <p:tgtEl>
                                          <p:spTgt spid="651"/>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2"/>
                                        </p:tgtEl>
                                        <p:attrNameLst>
                                          <p:attrName>style.visibility</p:attrName>
                                        </p:attrNameLst>
                                      </p:cBhvr>
                                      <p:to>
                                        <p:strVal val="visible"/>
                                      </p:to>
                                    </p:set>
                                  </p:childTnLst>
                                </p:cTn>
                              </p:par>
                              <p:par>
                                <p:cTn fill="hold" nodeType="withEffect" presetClass="entr" presetID="1" presetSubtype="0">
                                  <p:stCondLst>
                                    <p:cond delay="0"/>
                                  </p:stCondLst>
                                  <p:childTnLst>
                                    <p:set>
                                      <p:cBhvr>
                                        <p:cTn dur="1" fill="hold">
                                          <p:stCondLst>
                                            <p:cond delay="0"/>
                                          </p:stCondLst>
                                        </p:cTn>
                                        <p:tgtEl>
                                          <p:spTgt spid="65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50"/>
                                        </p:tgtEl>
                                        <p:attrNameLst>
                                          <p:attrName>style.visibility</p:attrName>
                                        </p:attrNameLst>
                                      </p:cBhvr>
                                      <p:to>
                                        <p:strVal val="visible"/>
                                      </p:to>
                                    </p:set>
                                    <p:animEffect filter="fade" transition="in">
                                      <p:cBhvr>
                                        <p:cTn dur="1000"/>
                                        <p:tgtEl>
                                          <p:spTgt spid="65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100"/>
                                        <p:tgtEl>
                                          <p:spTgt spid="651"/>
                                        </p:tgtEl>
                                      </p:cBhvr>
                                    </p:animEffect>
                                    <p:set>
                                      <p:cBhvr>
                                        <p:cTn dur="1" fill="hold">
                                          <p:stCondLst>
                                            <p:cond delay="1100"/>
                                          </p:stCondLst>
                                        </p:cTn>
                                        <p:tgtEl>
                                          <p:spTgt spid="651"/>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652"/>
                                        </p:tgtEl>
                                      </p:cBhvr>
                                    </p:animEffect>
                                    <p:set>
                                      <p:cBhvr>
                                        <p:cTn dur="1" fill="hold">
                                          <p:stCondLst>
                                            <p:cond delay="1000"/>
                                          </p:stCondLst>
                                        </p:cTn>
                                        <p:tgtEl>
                                          <p:spTgt spid="652"/>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653"/>
                                        </p:tgtEl>
                                      </p:cBhvr>
                                    </p:animEffect>
                                    <p:set>
                                      <p:cBhvr>
                                        <p:cTn dur="1" fill="hold">
                                          <p:stCondLst>
                                            <p:cond delay="1000"/>
                                          </p:stCondLst>
                                        </p:cTn>
                                        <p:tgtEl>
                                          <p:spTgt spid="653"/>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sp>
        <p:nvSpPr>
          <p:cNvPr id="659" name="Google Shape;659;p56"/>
          <p:cNvSpPr txBox="1"/>
          <p:nvPr>
            <p:ph type="title"/>
          </p:nvPr>
        </p:nvSpPr>
        <p:spPr>
          <a:xfrm>
            <a:off x="671250" y="2141250"/>
            <a:ext cx="78522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Why don’t we pick a better permutation?</a:t>
            </a:r>
            <a:endParaRPr/>
          </a:p>
        </p:txBody>
      </p:sp>
      <p:sp>
        <p:nvSpPr>
          <p:cNvPr id="660" name="Google Shape;660;p5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p5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Purification-enabling Gates</a:t>
            </a:r>
            <a:endParaRPr/>
          </a:p>
        </p:txBody>
      </p:sp>
      <p:sp>
        <p:nvSpPr>
          <p:cNvPr id="666" name="Google Shape;666;p5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667" name="Google Shape;667;p57"/>
          <p:cNvSpPr/>
          <p:nvPr/>
        </p:nvSpPr>
        <p:spPr>
          <a:xfrm>
            <a:off x="1543250" y="1093925"/>
            <a:ext cx="6081900" cy="3966600"/>
          </a:xfrm>
          <a:prstGeom prst="ellipse">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latin typeface="Average"/>
              <a:ea typeface="Average"/>
              <a:cs typeface="Average"/>
              <a:sym typeface="Average"/>
            </a:endParaRPr>
          </a:p>
        </p:txBody>
      </p:sp>
      <p:sp>
        <p:nvSpPr>
          <p:cNvPr id="668" name="Google Shape;668;p57"/>
          <p:cNvSpPr/>
          <p:nvPr/>
        </p:nvSpPr>
        <p:spPr>
          <a:xfrm>
            <a:off x="1842750" y="1814950"/>
            <a:ext cx="4485300" cy="2857200"/>
          </a:xfrm>
          <a:prstGeom prst="ellipse">
            <a:avLst/>
          </a:prstGeom>
          <a:solidFill>
            <a:schemeClr val="dk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lt2"/>
              </a:solidFill>
              <a:latin typeface="Average"/>
              <a:ea typeface="Average"/>
              <a:cs typeface="Average"/>
              <a:sym typeface="Average"/>
            </a:endParaRPr>
          </a:p>
        </p:txBody>
      </p:sp>
      <p:sp>
        <p:nvSpPr>
          <p:cNvPr id="669" name="Google Shape;669;p57"/>
          <p:cNvSpPr/>
          <p:nvPr/>
        </p:nvSpPr>
        <p:spPr>
          <a:xfrm>
            <a:off x="1766550" y="1485100"/>
            <a:ext cx="4750200" cy="3298800"/>
          </a:xfrm>
          <a:prstGeom prst="ellipse">
            <a:avLst/>
          </a:prstGeom>
          <a:solidFill>
            <a:srgbClr val="64FFDA">
              <a:alpha val="33080"/>
            </a:srgbClr>
          </a:solidFill>
          <a:ln cap="flat" cmpd="sng" w="19050">
            <a:solidFill>
              <a:schemeClr val="accent4"/>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chemeClr val="accent4"/>
              </a:solidFill>
              <a:latin typeface="Average"/>
              <a:ea typeface="Average"/>
              <a:cs typeface="Average"/>
              <a:sym typeface="Average"/>
            </a:endParaRPr>
          </a:p>
        </p:txBody>
      </p:sp>
      <p:sp>
        <p:nvSpPr>
          <p:cNvPr id="670" name="Google Shape;670;p57"/>
          <p:cNvSpPr/>
          <p:nvPr/>
        </p:nvSpPr>
        <p:spPr>
          <a:xfrm>
            <a:off x="3860800" y="1814950"/>
            <a:ext cx="3002400" cy="3079500"/>
          </a:xfrm>
          <a:prstGeom prst="ellipse">
            <a:avLst/>
          </a:prstGeom>
          <a:solidFill>
            <a:srgbClr val="FFD966">
              <a:alpha val="41540"/>
            </a:srgbClr>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666666"/>
              </a:solidFill>
              <a:latin typeface="Average"/>
              <a:ea typeface="Average"/>
              <a:cs typeface="Average"/>
              <a:sym typeface="Average"/>
            </a:endParaRPr>
          </a:p>
        </p:txBody>
      </p:sp>
      <p:sp>
        <p:nvSpPr>
          <p:cNvPr id="671" name="Google Shape;671;p57"/>
          <p:cNvSpPr/>
          <p:nvPr/>
        </p:nvSpPr>
        <p:spPr>
          <a:xfrm>
            <a:off x="3937000" y="2451100"/>
            <a:ext cx="2314800" cy="1600800"/>
          </a:xfrm>
          <a:prstGeom prst="ellipse">
            <a:avLst/>
          </a:prstGeom>
          <a:solidFill>
            <a:schemeClr val="accent5"/>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solidFill>
                  <a:srgbClr val="E06666"/>
                </a:solidFill>
                <a:latin typeface="Average"/>
                <a:ea typeface="Average"/>
                <a:cs typeface="Average"/>
                <a:sym typeface="Average"/>
              </a:rPr>
              <a:t>648 purifying</a:t>
            </a:r>
            <a:br>
              <a:rPr lang="en">
                <a:solidFill>
                  <a:srgbClr val="E06666"/>
                </a:solidFill>
                <a:latin typeface="Average"/>
                <a:ea typeface="Average"/>
                <a:cs typeface="Average"/>
                <a:sym typeface="Average"/>
              </a:rPr>
            </a:br>
            <a:r>
              <a:rPr lang="en">
                <a:solidFill>
                  <a:srgbClr val="E06666"/>
                </a:solidFill>
                <a:latin typeface="Average"/>
                <a:ea typeface="Average"/>
                <a:cs typeface="Average"/>
                <a:sym typeface="Average"/>
              </a:rPr>
              <a:t>local permutations</a:t>
            </a:r>
            <a:br>
              <a:rPr lang="en">
                <a:solidFill>
                  <a:srgbClr val="E06666"/>
                </a:solidFill>
                <a:latin typeface="Average"/>
                <a:ea typeface="Average"/>
                <a:cs typeface="Average"/>
                <a:sym typeface="Average"/>
              </a:rPr>
            </a:br>
            <a:r>
              <a:rPr lang="en">
                <a:solidFill>
                  <a:srgbClr val="E06666"/>
                </a:solidFill>
                <a:latin typeface="Average"/>
                <a:ea typeface="Average"/>
                <a:cs typeface="Average"/>
                <a:sym typeface="Average"/>
              </a:rPr>
              <a:t>(CNOT/SWAP based)</a:t>
            </a:r>
            <a:endParaRPr>
              <a:solidFill>
                <a:srgbClr val="E06666"/>
              </a:solidFill>
              <a:latin typeface="Average"/>
              <a:ea typeface="Average"/>
              <a:cs typeface="Average"/>
              <a:sym typeface="Average"/>
            </a:endParaRPr>
          </a:p>
        </p:txBody>
      </p:sp>
      <p:sp>
        <p:nvSpPr>
          <p:cNvPr id="672" name="Google Shape;672;p57"/>
          <p:cNvSpPr txBox="1"/>
          <p:nvPr>
            <p:ph idx="4294967295" type="subTitle"/>
          </p:nvPr>
        </p:nvSpPr>
        <p:spPr>
          <a:xfrm>
            <a:off x="3846900" y="1092600"/>
            <a:ext cx="1777500" cy="463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solidFill>
                  <a:srgbClr val="E06666"/>
                </a:solidFill>
              </a:rPr>
              <a:t>Unitary Operations</a:t>
            </a:r>
            <a:endParaRPr sz="1400">
              <a:solidFill>
                <a:srgbClr val="E06666"/>
              </a:solidFill>
            </a:endParaRPr>
          </a:p>
        </p:txBody>
      </p:sp>
      <p:sp>
        <p:nvSpPr>
          <p:cNvPr id="673" name="Google Shape;673;p57"/>
          <p:cNvSpPr txBox="1"/>
          <p:nvPr>
            <p:ph idx="4294967295" type="subTitle"/>
          </p:nvPr>
        </p:nvSpPr>
        <p:spPr>
          <a:xfrm>
            <a:off x="3161100" y="1473600"/>
            <a:ext cx="1777500" cy="463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solidFill>
                  <a:srgbClr val="E06666"/>
                </a:solidFill>
              </a:rPr>
              <a:t>Clifford</a:t>
            </a:r>
            <a:r>
              <a:rPr lang="en" sz="1400">
                <a:solidFill>
                  <a:srgbClr val="E06666"/>
                </a:solidFill>
              </a:rPr>
              <a:t> Operations</a:t>
            </a:r>
            <a:endParaRPr sz="1400">
              <a:solidFill>
                <a:srgbClr val="E06666"/>
              </a:solidFill>
            </a:endParaRPr>
          </a:p>
        </p:txBody>
      </p:sp>
      <p:sp>
        <p:nvSpPr>
          <p:cNvPr id="674" name="Google Shape;674;p57"/>
          <p:cNvSpPr txBox="1"/>
          <p:nvPr>
            <p:ph idx="4294967295" type="subTitle"/>
          </p:nvPr>
        </p:nvSpPr>
        <p:spPr>
          <a:xfrm>
            <a:off x="2170500" y="2692800"/>
            <a:ext cx="1777500" cy="4638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solidFill>
                  <a:srgbClr val="E06666"/>
                </a:solidFill>
              </a:rPr>
              <a:t>Bell Permutations</a:t>
            </a:r>
            <a:endParaRPr sz="1400">
              <a:solidFill>
                <a:srgbClr val="E06666"/>
              </a:solidFill>
            </a:endParaRPr>
          </a:p>
        </p:txBody>
      </p:sp>
      <p:sp>
        <p:nvSpPr>
          <p:cNvPr id="675" name="Google Shape;675;p57"/>
          <p:cNvSpPr txBox="1"/>
          <p:nvPr>
            <p:ph idx="4294967295" type="subTitle"/>
          </p:nvPr>
        </p:nvSpPr>
        <p:spPr>
          <a:xfrm rot="-2291226">
            <a:off x="5370935" y="4064383"/>
            <a:ext cx="1777490" cy="463804"/>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400">
                <a:solidFill>
                  <a:srgbClr val="E06666"/>
                </a:solidFill>
              </a:rPr>
              <a:t>Local Operations</a:t>
            </a:r>
            <a:endParaRPr sz="1400">
              <a:solidFill>
                <a:srgbClr val="E06666"/>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9"/>
                                        </p:tgtEl>
                                        <p:attrNameLst>
                                          <p:attrName>style.visibility</p:attrName>
                                        </p:attrNameLst>
                                      </p:cBhvr>
                                      <p:to>
                                        <p:strVal val="visible"/>
                                      </p:to>
                                    </p:set>
                                    <p:animEffect filter="fade" transition="in">
                                      <p:cBhvr>
                                        <p:cTn dur="1000"/>
                                        <p:tgtEl>
                                          <p:spTgt spid="669"/>
                                        </p:tgtEl>
                                      </p:cBhvr>
                                    </p:animEffect>
                                  </p:childTnLst>
                                </p:cTn>
                              </p:par>
                              <p:par>
                                <p:cTn fill="hold" nodeType="withEffect" presetClass="entr" presetID="10" presetSubtype="0">
                                  <p:stCondLst>
                                    <p:cond delay="0"/>
                                  </p:stCondLst>
                                  <p:childTnLst>
                                    <p:set>
                                      <p:cBhvr>
                                        <p:cTn dur="1" fill="hold">
                                          <p:stCondLst>
                                            <p:cond delay="0"/>
                                          </p:stCondLst>
                                        </p:cTn>
                                        <p:tgtEl>
                                          <p:spTgt spid="673"/>
                                        </p:tgtEl>
                                        <p:attrNameLst>
                                          <p:attrName>style.visibility</p:attrName>
                                        </p:attrNameLst>
                                      </p:cBhvr>
                                      <p:to>
                                        <p:strVal val="visible"/>
                                      </p:to>
                                    </p:set>
                                    <p:animEffect filter="fade" transition="in">
                                      <p:cBhvr>
                                        <p:cTn dur="1000"/>
                                        <p:tgtEl>
                                          <p:spTgt spid="673"/>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68"/>
                                        </p:tgtEl>
                                        <p:attrNameLst>
                                          <p:attrName>style.visibility</p:attrName>
                                        </p:attrNameLst>
                                      </p:cBhvr>
                                      <p:to>
                                        <p:strVal val="visible"/>
                                      </p:to>
                                    </p:set>
                                    <p:animEffect filter="fade" transition="in">
                                      <p:cBhvr>
                                        <p:cTn dur="1000"/>
                                        <p:tgtEl>
                                          <p:spTgt spid="668"/>
                                        </p:tgtEl>
                                      </p:cBhvr>
                                    </p:animEffect>
                                  </p:childTnLst>
                                </p:cTn>
                              </p:par>
                              <p:par>
                                <p:cTn fill="hold" nodeType="withEffect" presetClass="entr" presetID="10" presetSubtype="0">
                                  <p:stCondLst>
                                    <p:cond delay="0"/>
                                  </p:stCondLst>
                                  <p:childTnLst>
                                    <p:set>
                                      <p:cBhvr>
                                        <p:cTn dur="1" fill="hold">
                                          <p:stCondLst>
                                            <p:cond delay="0"/>
                                          </p:stCondLst>
                                        </p:cTn>
                                        <p:tgtEl>
                                          <p:spTgt spid="674"/>
                                        </p:tgtEl>
                                        <p:attrNameLst>
                                          <p:attrName>style.visibility</p:attrName>
                                        </p:attrNameLst>
                                      </p:cBhvr>
                                      <p:to>
                                        <p:strVal val="visible"/>
                                      </p:to>
                                    </p:set>
                                    <p:animEffect filter="fade" transition="in">
                                      <p:cBhvr>
                                        <p:cTn dur="1000"/>
                                        <p:tgtEl>
                                          <p:spTgt spid="67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0"/>
                                        </p:tgtEl>
                                        <p:attrNameLst>
                                          <p:attrName>style.visibility</p:attrName>
                                        </p:attrNameLst>
                                      </p:cBhvr>
                                      <p:to>
                                        <p:strVal val="visible"/>
                                      </p:to>
                                    </p:set>
                                    <p:animEffect filter="fade" transition="in">
                                      <p:cBhvr>
                                        <p:cTn dur="1000"/>
                                        <p:tgtEl>
                                          <p:spTgt spid="670"/>
                                        </p:tgtEl>
                                      </p:cBhvr>
                                    </p:animEffect>
                                  </p:childTnLst>
                                </p:cTn>
                              </p:par>
                              <p:par>
                                <p:cTn fill="hold" nodeType="withEffect" presetClass="entr" presetID="10" presetSubtype="0">
                                  <p:stCondLst>
                                    <p:cond delay="0"/>
                                  </p:stCondLst>
                                  <p:childTnLst>
                                    <p:set>
                                      <p:cBhvr>
                                        <p:cTn dur="1" fill="hold">
                                          <p:stCondLst>
                                            <p:cond delay="0"/>
                                          </p:stCondLst>
                                        </p:cTn>
                                        <p:tgtEl>
                                          <p:spTgt spid="675"/>
                                        </p:tgtEl>
                                        <p:attrNameLst>
                                          <p:attrName>style.visibility</p:attrName>
                                        </p:attrNameLst>
                                      </p:cBhvr>
                                      <p:to>
                                        <p:strVal val="visible"/>
                                      </p:to>
                                    </p:set>
                                    <p:animEffect filter="fade" transition="in">
                                      <p:cBhvr>
                                        <p:cTn dur="1000"/>
                                        <p:tgtEl>
                                          <p:spTgt spid="67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671"/>
                                        </p:tgtEl>
                                        <p:attrNameLst>
                                          <p:attrName>style.visibility</p:attrName>
                                        </p:attrNameLst>
                                      </p:cBhvr>
                                      <p:to>
                                        <p:strVal val="visible"/>
                                      </p:to>
                                    </p:set>
                                    <p:animEffect filter="fade" transition="in">
                                      <p:cBhvr>
                                        <p:cTn dur="1000"/>
                                        <p:tgtEl>
                                          <p:spTgt spid="6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679" name="Shape 679"/>
        <p:cNvGrpSpPr/>
        <p:nvPr/>
      </p:nvGrpSpPr>
      <p:grpSpPr>
        <a:xfrm>
          <a:off x="0" y="0"/>
          <a:ext cx="0" cy="0"/>
          <a:chOff x="0" y="0"/>
          <a:chExt cx="0" cy="0"/>
        </a:xfrm>
      </p:grpSpPr>
      <p:sp>
        <p:nvSpPr>
          <p:cNvPr id="680" name="Google Shape;680;p5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Useful Permutation Subgroups and Cosets</a:t>
            </a:r>
            <a:endParaRPr/>
          </a:p>
        </p:txBody>
      </p:sp>
      <p:sp>
        <p:nvSpPr>
          <p:cNvPr id="681" name="Google Shape;681;p5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682" name="Google Shape;682;p58"/>
          <p:cNvPicPr preferRelativeResize="0"/>
          <p:nvPr/>
        </p:nvPicPr>
        <p:blipFill>
          <a:blip r:embed="rId3">
            <a:alphaModFix/>
          </a:blip>
          <a:stretch>
            <a:fillRect/>
          </a:stretch>
        </p:blipFill>
        <p:spPr>
          <a:xfrm>
            <a:off x="2731199" y="1245988"/>
            <a:ext cx="4021749" cy="3359150"/>
          </a:xfrm>
          <a:prstGeom prst="rect">
            <a:avLst/>
          </a:prstGeom>
          <a:noFill/>
          <a:ln cap="flat" cmpd="sng" w="19050">
            <a:solidFill>
              <a:schemeClr val="dk2"/>
            </a:solidFill>
            <a:prstDash val="solid"/>
            <a:round/>
            <a:headEnd len="sm" w="sm" type="none"/>
            <a:tailEnd len="sm" w="sm" type="none"/>
          </a:ln>
        </p:spPr>
      </p:pic>
      <p:pic>
        <p:nvPicPr>
          <p:cNvPr id="683" name="Google Shape;683;p58"/>
          <p:cNvPicPr preferRelativeResize="0"/>
          <p:nvPr/>
        </p:nvPicPr>
        <p:blipFill>
          <a:blip r:embed="rId4">
            <a:alphaModFix/>
          </a:blip>
          <a:stretch>
            <a:fillRect/>
          </a:stretch>
        </p:blipFill>
        <p:spPr>
          <a:xfrm>
            <a:off x="2817525" y="1246000"/>
            <a:ext cx="3220575" cy="3359125"/>
          </a:xfrm>
          <a:prstGeom prst="rect">
            <a:avLst/>
          </a:prstGeom>
          <a:noFill/>
          <a:ln>
            <a:noFill/>
          </a:ln>
        </p:spPr>
      </p:pic>
      <p:pic>
        <p:nvPicPr>
          <p:cNvPr id="684" name="Google Shape;684;p58"/>
          <p:cNvPicPr preferRelativeResize="0"/>
          <p:nvPr/>
        </p:nvPicPr>
        <p:blipFill>
          <a:blip r:embed="rId5">
            <a:alphaModFix/>
          </a:blip>
          <a:stretch>
            <a:fillRect/>
          </a:stretch>
        </p:blipFill>
        <p:spPr>
          <a:xfrm>
            <a:off x="2817525" y="1246000"/>
            <a:ext cx="3220575" cy="3359129"/>
          </a:xfrm>
          <a:prstGeom prst="rect">
            <a:avLst/>
          </a:prstGeom>
          <a:noFill/>
          <a:ln>
            <a:noFill/>
          </a:ln>
        </p:spPr>
      </p:pic>
      <p:sp>
        <p:nvSpPr>
          <p:cNvPr id="685" name="Google Shape;685;p58"/>
          <p:cNvSpPr/>
          <p:nvPr/>
        </p:nvSpPr>
        <p:spPr>
          <a:xfrm>
            <a:off x="6038100" y="1246000"/>
            <a:ext cx="400800" cy="3162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684"/>
                                        </p:tgtEl>
                                      </p:cBhvr>
                                    </p:animEffect>
                                    <p:set>
                                      <p:cBhvr>
                                        <p:cTn dur="1" fill="hold">
                                          <p:stCondLst>
                                            <p:cond delay="1000"/>
                                          </p:stCondLst>
                                        </p:cTn>
                                        <p:tgtEl>
                                          <p:spTgt spid="684"/>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1000"/>
                                        <p:tgtEl>
                                          <p:spTgt spid="683"/>
                                        </p:tgtEl>
                                      </p:cBhvr>
                                    </p:animEffect>
                                    <p:set>
                                      <p:cBhvr>
                                        <p:cTn dur="1" fill="hold">
                                          <p:stCondLst>
                                            <p:cond delay="1000"/>
                                          </p:stCondLst>
                                        </p:cTn>
                                        <p:tgtEl>
                                          <p:spTgt spid="683"/>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1000"/>
                                        <p:tgtEl>
                                          <p:spTgt spid="685"/>
                                        </p:tgtEl>
                                      </p:cBhvr>
                                    </p:animEffect>
                                    <p:set>
                                      <p:cBhvr>
                                        <p:cTn dur="1" fill="hold">
                                          <p:stCondLst>
                                            <p:cond delay="1000"/>
                                          </p:stCondLst>
                                        </p:cTn>
                                        <p:tgtEl>
                                          <p:spTgt spid="685"/>
                                        </p:tgtEl>
                                        <p:attrNameLst>
                                          <p:attrName>style.visibility</p:attrName>
                                        </p:attrNameLst>
                                      </p:cBhvr>
                                      <p:to>
                                        <p:strVal val="hidden"/>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9" name="Shape 689"/>
        <p:cNvGrpSpPr/>
        <p:nvPr/>
      </p:nvGrpSpPr>
      <p:grpSpPr>
        <a:xfrm>
          <a:off x="0" y="0"/>
          <a:ext cx="0" cy="0"/>
          <a:chOff x="0" y="0"/>
          <a:chExt cx="0" cy="0"/>
        </a:xfrm>
      </p:grpSpPr>
      <p:sp>
        <p:nvSpPr>
          <p:cNvPr id="690" name="Google Shape;690;p59"/>
          <p:cNvSpPr txBox="1"/>
          <p:nvPr>
            <p:ph type="title"/>
          </p:nvPr>
        </p:nvSpPr>
        <p:spPr>
          <a:xfrm>
            <a:off x="1389175" y="2141250"/>
            <a:ext cx="6416400" cy="861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Making Bigger and Better Circuits</a:t>
            </a:r>
            <a:endParaRPr/>
          </a:p>
        </p:txBody>
      </p:sp>
      <p:sp>
        <p:nvSpPr>
          <p:cNvPr id="691" name="Google Shape;691;p5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5" name="Shape 695"/>
        <p:cNvGrpSpPr/>
        <p:nvPr/>
      </p:nvGrpSpPr>
      <p:grpSpPr>
        <a:xfrm>
          <a:off x="0" y="0"/>
          <a:ext cx="0" cy="0"/>
          <a:chOff x="0" y="0"/>
          <a:chExt cx="0" cy="0"/>
        </a:xfrm>
      </p:grpSpPr>
      <p:sp>
        <p:nvSpPr>
          <p:cNvPr id="696" name="Google Shape;696;p60"/>
          <p:cNvSpPr/>
          <p:nvPr/>
        </p:nvSpPr>
        <p:spPr>
          <a:xfrm>
            <a:off x="4057150" y="1803050"/>
            <a:ext cx="4883100" cy="2965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7" name="Google Shape;697;p60"/>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t>Mutations</a:t>
            </a:r>
            <a:endParaRPr sz="1800"/>
          </a:p>
        </p:txBody>
      </p:sp>
      <p:sp>
        <p:nvSpPr>
          <p:cNvPr id="698" name="Google Shape;698;p60"/>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t>Creating Offspring Circuits</a:t>
            </a:r>
            <a:endParaRPr sz="1800"/>
          </a:p>
        </p:txBody>
      </p:sp>
      <p:sp>
        <p:nvSpPr>
          <p:cNvPr id="699" name="Google Shape;699;p60"/>
          <p:cNvSpPr/>
          <p:nvPr/>
        </p:nvSpPr>
        <p:spPr>
          <a:xfrm>
            <a:off x="475131" y="2518025"/>
            <a:ext cx="2803200" cy="11535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0" name="Google Shape;700;p60"/>
          <p:cNvPicPr preferRelativeResize="0"/>
          <p:nvPr/>
        </p:nvPicPr>
        <p:blipFill>
          <a:blip r:embed="rId3">
            <a:alphaModFix/>
          </a:blip>
          <a:stretch>
            <a:fillRect/>
          </a:stretch>
        </p:blipFill>
        <p:spPr>
          <a:xfrm>
            <a:off x="464100" y="2774143"/>
            <a:ext cx="1303154" cy="790585"/>
          </a:xfrm>
          <a:prstGeom prst="rect">
            <a:avLst/>
          </a:prstGeom>
          <a:noFill/>
          <a:ln>
            <a:noFill/>
          </a:ln>
        </p:spPr>
      </p:pic>
      <p:pic>
        <p:nvPicPr>
          <p:cNvPr id="701" name="Google Shape;701;p60"/>
          <p:cNvPicPr preferRelativeResize="0"/>
          <p:nvPr/>
        </p:nvPicPr>
        <p:blipFill>
          <a:blip r:embed="rId4">
            <a:alphaModFix/>
          </a:blip>
          <a:stretch>
            <a:fillRect/>
          </a:stretch>
        </p:blipFill>
        <p:spPr>
          <a:xfrm>
            <a:off x="1845032" y="2666452"/>
            <a:ext cx="1433418" cy="898276"/>
          </a:xfrm>
          <a:prstGeom prst="rect">
            <a:avLst/>
          </a:prstGeom>
          <a:noFill/>
          <a:ln>
            <a:noFill/>
          </a:ln>
        </p:spPr>
      </p:pic>
      <p:cxnSp>
        <p:nvCxnSpPr>
          <p:cNvPr id="702" name="Google Shape;702;p60"/>
          <p:cNvCxnSpPr/>
          <p:nvPr/>
        </p:nvCxnSpPr>
        <p:spPr>
          <a:xfrm>
            <a:off x="1596407" y="3166767"/>
            <a:ext cx="512700" cy="8100"/>
          </a:xfrm>
          <a:prstGeom prst="straightConnector1">
            <a:avLst/>
          </a:prstGeom>
          <a:noFill/>
          <a:ln cap="flat" cmpd="sng" w="28575">
            <a:solidFill>
              <a:schemeClr val="lt1"/>
            </a:solidFill>
            <a:prstDash val="solid"/>
            <a:round/>
            <a:headEnd len="med" w="med" type="none"/>
            <a:tailEnd len="med" w="med" type="triangle"/>
          </a:ln>
        </p:spPr>
      </p:cxnSp>
      <p:sp>
        <p:nvSpPr>
          <p:cNvPr id="703" name="Google Shape;703;p60"/>
          <p:cNvSpPr/>
          <p:nvPr/>
        </p:nvSpPr>
        <p:spPr>
          <a:xfrm>
            <a:off x="6133424" y="2926370"/>
            <a:ext cx="625500" cy="498600"/>
          </a:xfrm>
          <a:prstGeom prst="heart">
            <a:avLst/>
          </a:prstGeom>
          <a:solidFill>
            <a:srgbClr val="980000"/>
          </a:solidFill>
          <a:ln cap="flat" cmpd="sng" w="9525">
            <a:solidFill>
              <a:srgbClr val="98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04" name="Google Shape;704;p60"/>
          <p:cNvPicPr preferRelativeResize="0"/>
          <p:nvPr/>
        </p:nvPicPr>
        <p:blipFill>
          <a:blip r:embed="rId5">
            <a:alphaModFix/>
          </a:blip>
          <a:stretch>
            <a:fillRect/>
          </a:stretch>
        </p:blipFill>
        <p:spPr>
          <a:xfrm>
            <a:off x="4057150" y="1803050"/>
            <a:ext cx="1639713" cy="1129500"/>
          </a:xfrm>
          <a:prstGeom prst="rect">
            <a:avLst/>
          </a:prstGeom>
          <a:noFill/>
          <a:ln>
            <a:noFill/>
          </a:ln>
        </p:spPr>
      </p:pic>
      <p:pic>
        <p:nvPicPr>
          <p:cNvPr id="705" name="Google Shape;705;p60"/>
          <p:cNvPicPr preferRelativeResize="0"/>
          <p:nvPr/>
        </p:nvPicPr>
        <p:blipFill>
          <a:blip r:embed="rId6">
            <a:alphaModFix/>
          </a:blip>
          <a:stretch>
            <a:fillRect/>
          </a:stretch>
        </p:blipFill>
        <p:spPr>
          <a:xfrm>
            <a:off x="7224925" y="1803050"/>
            <a:ext cx="1639725" cy="1129492"/>
          </a:xfrm>
          <a:prstGeom prst="rect">
            <a:avLst/>
          </a:prstGeom>
          <a:noFill/>
          <a:ln>
            <a:noFill/>
          </a:ln>
        </p:spPr>
      </p:pic>
      <p:cxnSp>
        <p:nvCxnSpPr>
          <p:cNvPr id="706" name="Google Shape;706;p60"/>
          <p:cNvCxnSpPr/>
          <p:nvPr/>
        </p:nvCxnSpPr>
        <p:spPr>
          <a:xfrm>
            <a:off x="5476979" y="2741450"/>
            <a:ext cx="565800" cy="271200"/>
          </a:xfrm>
          <a:prstGeom prst="straightConnector1">
            <a:avLst/>
          </a:prstGeom>
          <a:noFill/>
          <a:ln cap="flat" cmpd="sng" w="28575">
            <a:solidFill>
              <a:srgbClr val="980000"/>
            </a:solidFill>
            <a:prstDash val="solid"/>
            <a:round/>
            <a:headEnd len="med" w="med" type="none"/>
            <a:tailEnd len="med" w="med" type="triangle"/>
          </a:ln>
        </p:spPr>
      </p:cxnSp>
      <p:cxnSp>
        <p:nvCxnSpPr>
          <p:cNvPr id="707" name="Google Shape;707;p60"/>
          <p:cNvCxnSpPr/>
          <p:nvPr/>
        </p:nvCxnSpPr>
        <p:spPr>
          <a:xfrm flipH="1">
            <a:off x="6869628" y="2741450"/>
            <a:ext cx="565800" cy="271200"/>
          </a:xfrm>
          <a:prstGeom prst="straightConnector1">
            <a:avLst/>
          </a:prstGeom>
          <a:noFill/>
          <a:ln cap="flat" cmpd="sng" w="28575">
            <a:solidFill>
              <a:srgbClr val="980000"/>
            </a:solidFill>
            <a:prstDash val="solid"/>
            <a:round/>
            <a:headEnd len="med" w="med" type="none"/>
            <a:tailEnd len="med" w="med" type="triangle"/>
          </a:ln>
        </p:spPr>
      </p:cxnSp>
      <p:pic>
        <p:nvPicPr>
          <p:cNvPr id="708" name="Google Shape;708;p60"/>
          <p:cNvPicPr preferRelativeResize="0"/>
          <p:nvPr/>
        </p:nvPicPr>
        <p:blipFill>
          <a:blip r:embed="rId7">
            <a:alphaModFix/>
          </a:blip>
          <a:stretch>
            <a:fillRect/>
          </a:stretch>
        </p:blipFill>
        <p:spPr>
          <a:xfrm>
            <a:off x="5070250" y="3650212"/>
            <a:ext cx="2803200" cy="1110381"/>
          </a:xfrm>
          <a:prstGeom prst="rect">
            <a:avLst/>
          </a:prstGeom>
          <a:noFill/>
          <a:ln>
            <a:noFill/>
          </a:ln>
        </p:spPr>
      </p:pic>
      <p:cxnSp>
        <p:nvCxnSpPr>
          <p:cNvPr id="709" name="Google Shape;709;p60"/>
          <p:cNvCxnSpPr/>
          <p:nvPr/>
        </p:nvCxnSpPr>
        <p:spPr>
          <a:xfrm>
            <a:off x="6453295" y="3532023"/>
            <a:ext cx="0" cy="363000"/>
          </a:xfrm>
          <a:prstGeom prst="straightConnector1">
            <a:avLst/>
          </a:prstGeom>
          <a:noFill/>
          <a:ln cap="flat" cmpd="sng" w="28575">
            <a:solidFill>
              <a:srgbClr val="980000"/>
            </a:solidFill>
            <a:prstDash val="solid"/>
            <a:round/>
            <a:headEnd len="med" w="med" type="none"/>
            <a:tailEnd len="med" w="med" type="triangle"/>
          </a:ln>
        </p:spPr>
      </p:cxnSp>
      <p:sp>
        <p:nvSpPr>
          <p:cNvPr id="710" name="Google Shape;710;p6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11" name="Google Shape;711;p6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Optimized Purification (Genetic Algorithms)</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15" name="Shape 715"/>
        <p:cNvGrpSpPr/>
        <p:nvPr/>
      </p:nvGrpSpPr>
      <p:grpSpPr>
        <a:xfrm>
          <a:off x="0" y="0"/>
          <a:ext cx="0" cy="0"/>
          <a:chOff x="0" y="0"/>
          <a:chExt cx="0" cy="0"/>
        </a:xfrm>
      </p:grpSpPr>
      <p:sp>
        <p:nvSpPr>
          <p:cNvPr id="716" name="Google Shape;716;p6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Hundred Generations Later (5min laptop time)</a:t>
            </a:r>
            <a:endParaRPr/>
          </a:p>
        </p:txBody>
      </p:sp>
      <p:sp>
        <p:nvSpPr>
          <p:cNvPr id="717" name="Google Shape;717;p61"/>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For a given error model and</a:t>
            </a:r>
            <a:br>
              <a:rPr lang="en"/>
            </a:br>
            <a:r>
              <a:rPr lang="en"/>
              <a:t>specified error parameters</a:t>
            </a:r>
            <a:br>
              <a:rPr lang="en"/>
            </a:br>
            <a:r>
              <a:rPr lang="en"/>
              <a:t>quickly find near-optimal</a:t>
            </a:r>
            <a:br>
              <a:rPr lang="en"/>
            </a:br>
            <a:r>
              <a:rPr lang="en"/>
              <a:t>purification circuits.</a:t>
            </a:r>
            <a:endParaRPr/>
          </a:p>
          <a:p>
            <a:pPr indent="0" lvl="0" marL="0" rtl="0" algn="l">
              <a:spcBef>
                <a:spcPts val="1600"/>
              </a:spcBef>
              <a:spcAft>
                <a:spcPts val="0"/>
              </a:spcAft>
              <a:buNone/>
            </a:pPr>
            <a:r>
              <a:rPr lang="en"/>
              <a:t>Various optimizations</a:t>
            </a:r>
            <a:br>
              <a:rPr lang="en"/>
            </a:br>
            <a:r>
              <a:rPr lang="en"/>
              <a:t>related to the structure of</a:t>
            </a:r>
            <a:br>
              <a:rPr lang="en"/>
            </a:br>
            <a:r>
              <a:rPr lang="en"/>
              <a:t>the problem were implemented.</a:t>
            </a:r>
            <a:endParaRPr/>
          </a:p>
          <a:p>
            <a:pPr indent="0" lvl="0" marL="0" rtl="0" algn="l">
              <a:spcBef>
                <a:spcPts val="1600"/>
              </a:spcBef>
              <a:spcAft>
                <a:spcPts val="1600"/>
              </a:spcAft>
              <a:buNone/>
            </a:pPr>
            <a:br>
              <a:rPr lang="en"/>
            </a:br>
            <a:r>
              <a:rPr lang="en"/>
              <a:t>                                                          Real-time trace of the optimization process.</a:t>
            </a:r>
            <a:endParaRPr sz="1200"/>
          </a:p>
        </p:txBody>
      </p:sp>
      <p:sp>
        <p:nvSpPr>
          <p:cNvPr id="718" name="Google Shape;718;p61"/>
          <p:cNvSpPr/>
          <p:nvPr/>
        </p:nvSpPr>
        <p:spPr>
          <a:xfrm>
            <a:off x="3501175" y="1285525"/>
            <a:ext cx="327300" cy="2685900"/>
          </a:xfrm>
          <a:prstGeom prst="rect">
            <a:avLst/>
          </a:prstGeom>
          <a:solidFill>
            <a:srgbClr val="FFFFFF"/>
          </a:solidFill>
          <a:ln cap="flat" cmpd="sng" w="9525">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19" name="Google Shape;719;p61"/>
          <p:cNvPicPr preferRelativeResize="0"/>
          <p:nvPr/>
        </p:nvPicPr>
        <p:blipFill>
          <a:blip r:embed="rId3">
            <a:alphaModFix/>
          </a:blip>
          <a:stretch>
            <a:fillRect/>
          </a:stretch>
        </p:blipFill>
        <p:spPr>
          <a:xfrm>
            <a:off x="3688250" y="1276375"/>
            <a:ext cx="4705350" cy="2705100"/>
          </a:xfrm>
          <a:prstGeom prst="rect">
            <a:avLst/>
          </a:prstGeom>
          <a:noFill/>
          <a:ln>
            <a:noFill/>
          </a:ln>
        </p:spPr>
      </p:pic>
      <p:sp>
        <p:nvSpPr>
          <p:cNvPr id="720" name="Google Shape;720;p6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21" name="Google Shape;721;p61"/>
          <p:cNvPicPr preferRelativeResize="0"/>
          <p:nvPr/>
        </p:nvPicPr>
        <p:blipFill rotWithShape="1">
          <a:blip r:embed="rId4">
            <a:alphaModFix/>
          </a:blip>
          <a:srcRect b="0" l="0" r="97884" t="0"/>
          <a:stretch/>
        </p:blipFill>
        <p:spPr>
          <a:xfrm>
            <a:off x="3546075" y="1285900"/>
            <a:ext cx="186950" cy="26860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 name="Shape 97"/>
        <p:cNvGrpSpPr/>
        <p:nvPr/>
      </p:nvGrpSpPr>
      <p:grpSpPr>
        <a:xfrm>
          <a:off x="0" y="0"/>
          <a:ext cx="0" cy="0"/>
          <a:chOff x="0" y="0"/>
          <a:chExt cx="0" cy="0"/>
        </a:xfrm>
      </p:grpSpPr>
      <p:sp>
        <p:nvSpPr>
          <p:cNvPr id="98" name="Google Shape;98;p1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Much Computational Power Do</a:t>
            </a:r>
            <a:br>
              <a:rPr lang="en"/>
            </a:br>
            <a:r>
              <a:rPr lang="en"/>
              <a:t>the Laws of the Physical* Universe </a:t>
            </a:r>
            <a:r>
              <a:rPr lang="en"/>
              <a:t>Ultimately </a:t>
            </a:r>
            <a:r>
              <a:rPr lang="en"/>
              <a:t>Provide?</a:t>
            </a:r>
            <a:endParaRPr/>
          </a:p>
        </p:txBody>
      </p:sp>
      <p:sp>
        <p:nvSpPr>
          <p:cNvPr id="99" name="Google Shape;99;p17"/>
          <p:cNvSpPr txBox="1"/>
          <p:nvPr>
            <p:ph idx="1" type="body"/>
          </p:nvPr>
        </p:nvSpPr>
        <p:spPr>
          <a:xfrm>
            <a:off x="1683300" y="1771650"/>
            <a:ext cx="2698200" cy="2797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problems are difficult, but the universe still solves them.</a:t>
            </a:r>
            <a:endParaRPr/>
          </a:p>
          <a:p>
            <a:pPr indent="0" lvl="0" marL="0" rtl="0" algn="l">
              <a:spcBef>
                <a:spcPts val="1600"/>
              </a:spcBef>
              <a:spcAft>
                <a:spcPts val="1600"/>
              </a:spcAft>
              <a:buNone/>
            </a:pPr>
            <a:r>
              <a:rPr lang="en"/>
              <a:t>Quantum mechanics, in particular, is difficult to simulate.</a:t>
            </a:r>
            <a:endParaRPr/>
          </a:p>
        </p:txBody>
      </p:sp>
      <p:sp>
        <p:nvSpPr>
          <p:cNvPr id="100" name="Google Shape;100;p1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01" name="Google Shape;101;p17"/>
          <p:cNvSpPr txBox="1"/>
          <p:nvPr>
            <p:ph idx="1" type="body"/>
          </p:nvPr>
        </p:nvSpPr>
        <p:spPr>
          <a:xfrm>
            <a:off x="4641975" y="1770938"/>
            <a:ext cx="2266500" cy="2114700"/>
          </a:xfrm>
          <a:prstGeom prst="rect">
            <a:avLst/>
          </a:prstGeom>
        </p:spPr>
        <p:txBody>
          <a:bodyPr anchorCtr="0" anchor="t" bIns="91425" lIns="91425" spcFirstLastPara="1" rIns="91425" wrap="square" tIns="91425">
            <a:noAutofit/>
          </a:bodyPr>
          <a:lstStyle/>
          <a:p>
            <a:pPr indent="0" lvl="0" marL="0" rtl="0" algn="ctr">
              <a:spcBef>
                <a:spcPts val="0"/>
              </a:spcBef>
              <a:spcAft>
                <a:spcPts val="1600"/>
              </a:spcAft>
              <a:buNone/>
            </a:pPr>
            <a:r>
              <a:rPr lang="en" sz="2400"/>
              <a:t>Use a quantum system to simulate the quantum system.</a:t>
            </a:r>
            <a:endParaRPr sz="2400"/>
          </a:p>
        </p:txBody>
      </p:sp>
      <p:pic>
        <p:nvPicPr>
          <p:cNvPr id="102" name="Google Shape;102;p17"/>
          <p:cNvPicPr preferRelativeResize="0"/>
          <p:nvPr/>
        </p:nvPicPr>
        <p:blipFill>
          <a:blip r:embed="rId3">
            <a:alphaModFix/>
          </a:blip>
          <a:stretch>
            <a:fillRect/>
          </a:stretch>
        </p:blipFill>
        <p:spPr>
          <a:xfrm>
            <a:off x="4673700" y="1610275"/>
            <a:ext cx="2120800" cy="2723775"/>
          </a:xfrm>
          <a:prstGeom prst="rect">
            <a:avLst/>
          </a:prstGeom>
          <a:noFill/>
          <a:ln cap="flat" cmpd="sng" w="19050">
            <a:solidFill>
              <a:schemeClr val="dk2"/>
            </a:solidFill>
            <a:prstDash val="solid"/>
            <a:round/>
            <a:headEnd len="sm" w="sm" type="none"/>
            <a:tailEnd len="sm" w="sm" type="none"/>
          </a:ln>
        </p:spPr>
      </p:pic>
      <p:sp>
        <p:nvSpPr>
          <p:cNvPr id="103" name="Google Shape;103;p17"/>
          <p:cNvSpPr txBox="1"/>
          <p:nvPr/>
        </p:nvSpPr>
        <p:spPr>
          <a:xfrm>
            <a:off x="41700" y="4791250"/>
            <a:ext cx="83277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Average"/>
                <a:ea typeface="Average"/>
                <a:cs typeface="Average"/>
                <a:sym typeface="Average"/>
              </a:rPr>
              <a:t>*Skipping scalable analog computers and hypercomputation as unphysical.</a:t>
            </a:r>
            <a:endParaRPr sz="1200">
              <a:solidFill>
                <a:schemeClr val="dk1"/>
              </a:solidFill>
              <a:latin typeface="Average"/>
              <a:ea typeface="Average"/>
              <a:cs typeface="Average"/>
              <a:sym typeface="Average"/>
            </a:endParaRPr>
          </a:p>
        </p:txBody>
      </p:sp>
      <p:sp>
        <p:nvSpPr>
          <p:cNvPr id="104" name="Google Shape;104;p17"/>
          <p:cNvSpPr txBox="1"/>
          <p:nvPr/>
        </p:nvSpPr>
        <p:spPr>
          <a:xfrm>
            <a:off x="4749900" y="4368250"/>
            <a:ext cx="2324100" cy="39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rage"/>
                <a:ea typeface="Average"/>
                <a:cs typeface="Average"/>
                <a:sym typeface="Average"/>
              </a:rPr>
              <a:t>smbc-comics.com, 2013</a:t>
            </a:r>
            <a:endParaRPr>
              <a:solidFill>
                <a:schemeClr val="dk1"/>
              </a:solidFill>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9"/>
                                        </p:tgtEl>
                                        <p:attrNameLst>
                                          <p:attrName>style.visibility</p:attrName>
                                        </p:attrNameLst>
                                      </p:cBhvr>
                                      <p:to>
                                        <p:strVal val="visible"/>
                                      </p:to>
                                    </p:set>
                                    <p:animEffect filter="fade" transition="in">
                                      <p:cBhvr>
                                        <p:cTn dur="1000"/>
                                        <p:tgtEl>
                                          <p:spTgt spid="9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1"/>
                                        </p:tgtEl>
                                        <p:attrNameLst>
                                          <p:attrName>style.visibility</p:attrName>
                                        </p:attrNameLst>
                                      </p:cBhvr>
                                      <p:to>
                                        <p:strVal val="visible"/>
                                      </p:to>
                                    </p:set>
                                    <p:animEffect filter="fade" transition="in">
                                      <p:cBhvr>
                                        <p:cTn dur="1000"/>
                                        <p:tgtEl>
                                          <p:spTgt spid="10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02"/>
                                        </p:tgtEl>
                                        <p:attrNameLst>
                                          <p:attrName>style.visibility</p:attrName>
                                        </p:attrNameLst>
                                      </p:cBhvr>
                                      <p:to>
                                        <p:strVal val="visible"/>
                                      </p:to>
                                    </p:set>
                                    <p:animEffect filter="fade" transition="in">
                                      <p:cBhvr>
                                        <p:cTn dur="1000"/>
                                        <p:tgtEl>
                                          <p:spTgt spid="102"/>
                                        </p:tgtEl>
                                      </p:cBhvr>
                                    </p:animEffect>
                                  </p:childTnLst>
                                </p:cTn>
                              </p:par>
                              <p:par>
                                <p:cTn fill="hold" nodeType="withEffect" presetClass="entr" presetID="10" presetSubtype="0">
                                  <p:stCondLst>
                                    <p:cond delay="0"/>
                                  </p:stCondLst>
                                  <p:childTnLst>
                                    <p:set>
                                      <p:cBhvr>
                                        <p:cTn dur="1" fill="hold">
                                          <p:stCondLst>
                                            <p:cond delay="0"/>
                                          </p:stCondLst>
                                        </p:cTn>
                                        <p:tgtEl>
                                          <p:spTgt spid="104"/>
                                        </p:tgtEl>
                                        <p:attrNameLst>
                                          <p:attrName>style.visibility</p:attrName>
                                        </p:attrNameLst>
                                      </p:cBhvr>
                                      <p:to>
                                        <p:strVal val="visible"/>
                                      </p:to>
                                    </p:set>
                                    <p:animEffect filter="fade" transition="in">
                                      <p:cBhvr>
                                        <p:cTn dur="1000"/>
                                        <p:tgtEl>
                                          <p:spTgt spid="10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5" name="Shape 725"/>
        <p:cNvGrpSpPr/>
        <p:nvPr/>
      </p:nvGrpSpPr>
      <p:grpSpPr>
        <a:xfrm>
          <a:off x="0" y="0"/>
          <a:ext cx="0" cy="0"/>
          <a:chOff x="0" y="0"/>
          <a:chExt cx="0" cy="0"/>
        </a:xfrm>
      </p:grpSpPr>
      <p:sp>
        <p:nvSpPr>
          <p:cNvPr id="726" name="Google Shape;726;p6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Better Than Prior Art</a:t>
            </a:r>
            <a:endParaRPr/>
          </a:p>
        </p:txBody>
      </p:sp>
      <p:sp>
        <p:nvSpPr>
          <p:cNvPr id="727" name="Google Shape;727;p62"/>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Breadth 3, simulated for</a:t>
            </a:r>
            <a:endParaRPr/>
          </a:p>
          <a:p>
            <a:pPr indent="-317500" lvl="0" marL="457200" rtl="0" algn="l">
              <a:spcBef>
                <a:spcPts val="1600"/>
              </a:spcBef>
              <a:spcAft>
                <a:spcPts val="0"/>
              </a:spcAft>
              <a:buSzPts val="1400"/>
              <a:buChar char="●"/>
            </a:pPr>
            <a:r>
              <a:rPr lang="en" sz="1400"/>
              <a:t>Initial Bell Pair Fidelity 0.9</a:t>
            </a:r>
            <a:endParaRPr sz="1400"/>
          </a:p>
          <a:p>
            <a:pPr indent="-317500" lvl="0" marL="457200" rtl="0" algn="l">
              <a:spcBef>
                <a:spcPts val="0"/>
              </a:spcBef>
              <a:spcAft>
                <a:spcPts val="0"/>
              </a:spcAft>
              <a:buSzPts val="1400"/>
              <a:buChar char="●"/>
            </a:pPr>
            <a:r>
              <a:rPr lang="en" sz="1400"/>
              <a:t>Local Operations Fidelity 0.99</a:t>
            </a:r>
            <a:endParaRPr sz="1400"/>
          </a:p>
          <a:p>
            <a:pPr indent="-317500" lvl="0" marL="457200" rtl="0" algn="l">
              <a:spcBef>
                <a:spcPts val="0"/>
              </a:spcBef>
              <a:spcAft>
                <a:spcPts val="0"/>
              </a:spcAft>
              <a:buSzPts val="1400"/>
              <a:buChar char="●"/>
            </a:pPr>
            <a:r>
              <a:rPr lang="en" sz="1400"/>
              <a:t>Depolarization Error Model</a:t>
            </a:r>
            <a:endParaRPr sz="1400"/>
          </a:p>
          <a:p>
            <a:pPr indent="0" lvl="0" marL="0" rtl="0" algn="l">
              <a:spcBef>
                <a:spcPts val="1600"/>
              </a:spcBef>
              <a:spcAft>
                <a:spcPts val="0"/>
              </a:spcAft>
              <a:buNone/>
            </a:pPr>
            <a:r>
              <a:rPr lang="en"/>
              <a:t>Available at</a:t>
            </a:r>
            <a:br>
              <a:rPr lang="en"/>
            </a:br>
            <a:r>
              <a:rPr lang="en" u="sng">
                <a:solidFill>
                  <a:srgbClr val="00FFFF"/>
                </a:solidFill>
              </a:rPr>
              <a:t>qevo.krastanov.org</a:t>
            </a:r>
            <a:br>
              <a:rPr lang="en"/>
            </a:br>
            <a:endParaRPr b="1" sz="1000">
              <a:solidFill>
                <a:schemeClr val="lt2"/>
              </a:solidFill>
              <a:latin typeface="Arial"/>
              <a:ea typeface="Arial"/>
              <a:cs typeface="Arial"/>
              <a:sym typeface="Arial"/>
            </a:endParaRPr>
          </a:p>
          <a:p>
            <a:pPr indent="0" lvl="0" marL="0" rtl="0" algn="l">
              <a:spcBef>
                <a:spcPts val="1600"/>
              </a:spcBef>
              <a:spcAft>
                <a:spcPts val="0"/>
              </a:spcAft>
              <a:buNone/>
            </a:pPr>
            <a:r>
              <a:rPr b="1" lang="en" sz="1000">
                <a:solidFill>
                  <a:schemeClr val="lt2"/>
                </a:solidFill>
                <a:latin typeface="Arial"/>
                <a:ea typeface="Arial"/>
                <a:cs typeface="Arial"/>
                <a:sym typeface="Arial"/>
              </a:rPr>
              <a:t>Circuits From:</a:t>
            </a:r>
            <a:br>
              <a:rPr b="1" lang="en" sz="1000">
                <a:solidFill>
                  <a:schemeClr val="lt2"/>
                </a:solidFill>
                <a:latin typeface="Arial"/>
                <a:ea typeface="Arial"/>
                <a:cs typeface="Arial"/>
                <a:sym typeface="Arial"/>
              </a:rPr>
            </a:br>
            <a:r>
              <a:rPr b="1" lang="en" sz="1000">
                <a:solidFill>
                  <a:schemeClr val="lt2"/>
                </a:solidFill>
                <a:latin typeface="Arial"/>
                <a:ea typeface="Arial"/>
                <a:cs typeface="Arial"/>
                <a:sym typeface="Arial"/>
              </a:rPr>
              <a:t>- Nickerson, Nature Comm. 4, 1756 (2014)</a:t>
            </a:r>
            <a:br>
              <a:rPr b="1" lang="en" sz="1000">
                <a:solidFill>
                  <a:schemeClr val="lt2"/>
                </a:solidFill>
                <a:latin typeface="Arial"/>
                <a:ea typeface="Arial"/>
                <a:cs typeface="Arial"/>
                <a:sym typeface="Arial"/>
              </a:rPr>
            </a:br>
            <a:r>
              <a:rPr b="1" lang="en" sz="1000">
                <a:solidFill>
                  <a:schemeClr val="lt2"/>
                </a:solidFill>
                <a:latin typeface="Arial"/>
                <a:ea typeface="Arial"/>
                <a:cs typeface="Arial"/>
                <a:sym typeface="Arial"/>
              </a:rPr>
              <a:t>- Deutsch, PRL 77, 2818 (1996)</a:t>
            </a:r>
            <a:br>
              <a:rPr b="1" lang="en" sz="1000">
                <a:solidFill>
                  <a:schemeClr val="lt2"/>
                </a:solidFill>
                <a:latin typeface="Arial"/>
                <a:ea typeface="Arial"/>
                <a:cs typeface="Arial"/>
                <a:sym typeface="Arial"/>
              </a:rPr>
            </a:br>
            <a:r>
              <a:rPr b="1" lang="en" sz="1000">
                <a:solidFill>
                  <a:schemeClr val="lt2"/>
                </a:solidFill>
                <a:latin typeface="Arial"/>
                <a:ea typeface="Arial"/>
                <a:cs typeface="Arial"/>
                <a:sym typeface="Arial"/>
              </a:rPr>
              <a:t>- Dür, PRA, 59, 169 (1999)</a:t>
            </a:r>
            <a:endParaRPr b="1" sz="1000">
              <a:solidFill>
                <a:schemeClr val="lt2"/>
              </a:solidFill>
              <a:latin typeface="Arial"/>
              <a:ea typeface="Arial"/>
              <a:cs typeface="Arial"/>
              <a:sym typeface="Arial"/>
            </a:endParaRPr>
          </a:p>
          <a:p>
            <a:pPr indent="0" lvl="0" marL="0" rtl="0" algn="l">
              <a:spcBef>
                <a:spcPts val="1600"/>
              </a:spcBef>
              <a:spcAft>
                <a:spcPts val="1600"/>
              </a:spcAft>
              <a:buNone/>
            </a:pPr>
            <a:r>
              <a:t/>
            </a:r>
            <a:endParaRPr/>
          </a:p>
        </p:txBody>
      </p:sp>
      <p:sp>
        <p:nvSpPr>
          <p:cNvPr id="728" name="Google Shape;728;p62"/>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29" name="Google Shape;729;p62"/>
          <p:cNvPicPr preferRelativeResize="0"/>
          <p:nvPr/>
        </p:nvPicPr>
        <p:blipFill>
          <a:blip r:embed="rId3">
            <a:alphaModFix/>
          </a:blip>
          <a:stretch>
            <a:fillRect/>
          </a:stretch>
        </p:blipFill>
        <p:spPr>
          <a:xfrm>
            <a:off x="3824304" y="186450"/>
            <a:ext cx="4697395" cy="4458626"/>
          </a:xfrm>
          <a:prstGeom prst="rect">
            <a:avLst/>
          </a:prstGeom>
          <a:noFill/>
          <a:ln cap="flat" cmpd="sng" w="19050">
            <a:solidFill>
              <a:schemeClr val="dk2"/>
            </a:solidFill>
            <a:prstDash val="solid"/>
            <a:round/>
            <a:headEnd len="sm" w="sm" type="none"/>
            <a:tailEnd len="sm" w="sm" type="none"/>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7">
                                            <p:txEl>
                                              <p:pRg end="0" st="0"/>
                                            </p:txEl>
                                          </p:spTgt>
                                        </p:tgtEl>
                                        <p:attrNameLst>
                                          <p:attrName>style.visibility</p:attrName>
                                        </p:attrNameLst>
                                      </p:cBhvr>
                                      <p:to>
                                        <p:strVal val="visible"/>
                                      </p:to>
                                    </p:set>
                                    <p:animEffect filter="fade" transition="in">
                                      <p:cBhvr>
                                        <p:cTn dur="1000"/>
                                        <p:tgtEl>
                                          <p:spTgt spid="727">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7">
                                            <p:txEl>
                                              <p:pRg end="1" st="1"/>
                                            </p:txEl>
                                          </p:spTgt>
                                        </p:tgtEl>
                                        <p:attrNameLst>
                                          <p:attrName>style.visibility</p:attrName>
                                        </p:attrNameLst>
                                      </p:cBhvr>
                                      <p:to>
                                        <p:strVal val="visible"/>
                                      </p:to>
                                    </p:set>
                                    <p:animEffect filter="fade" transition="in">
                                      <p:cBhvr>
                                        <p:cTn dur="1000"/>
                                        <p:tgtEl>
                                          <p:spTgt spid="727">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7">
                                            <p:txEl>
                                              <p:pRg end="2" st="2"/>
                                            </p:txEl>
                                          </p:spTgt>
                                        </p:tgtEl>
                                        <p:attrNameLst>
                                          <p:attrName>style.visibility</p:attrName>
                                        </p:attrNameLst>
                                      </p:cBhvr>
                                      <p:to>
                                        <p:strVal val="visible"/>
                                      </p:to>
                                    </p:set>
                                    <p:animEffect filter="fade" transition="in">
                                      <p:cBhvr>
                                        <p:cTn dur="1000"/>
                                        <p:tgtEl>
                                          <p:spTgt spid="727">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7">
                                            <p:txEl>
                                              <p:pRg end="3" st="3"/>
                                            </p:txEl>
                                          </p:spTgt>
                                        </p:tgtEl>
                                        <p:attrNameLst>
                                          <p:attrName>style.visibility</p:attrName>
                                        </p:attrNameLst>
                                      </p:cBhvr>
                                      <p:to>
                                        <p:strVal val="visible"/>
                                      </p:to>
                                    </p:set>
                                    <p:animEffect filter="fade" transition="in">
                                      <p:cBhvr>
                                        <p:cTn dur="1000"/>
                                        <p:tgtEl>
                                          <p:spTgt spid="727">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7">
                                            <p:txEl>
                                              <p:pRg end="4" st="4"/>
                                            </p:txEl>
                                          </p:spTgt>
                                        </p:tgtEl>
                                        <p:attrNameLst>
                                          <p:attrName>style.visibility</p:attrName>
                                        </p:attrNameLst>
                                      </p:cBhvr>
                                      <p:to>
                                        <p:strVal val="visible"/>
                                      </p:to>
                                    </p:set>
                                    <p:animEffect filter="fade" transition="in">
                                      <p:cBhvr>
                                        <p:cTn dur="1000"/>
                                        <p:tgtEl>
                                          <p:spTgt spid="727">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7">
                                            <p:txEl>
                                              <p:pRg end="5" st="5"/>
                                            </p:txEl>
                                          </p:spTgt>
                                        </p:tgtEl>
                                        <p:attrNameLst>
                                          <p:attrName>style.visibility</p:attrName>
                                        </p:attrNameLst>
                                      </p:cBhvr>
                                      <p:to>
                                        <p:strVal val="visible"/>
                                      </p:to>
                                    </p:set>
                                    <p:animEffect filter="fade" transition="in">
                                      <p:cBhvr>
                                        <p:cTn dur="1000"/>
                                        <p:tgtEl>
                                          <p:spTgt spid="727">
                                            <p:txEl>
                                              <p:pRg end="5" st="5"/>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727">
                                            <p:txEl>
                                              <p:pRg end="6" st="6"/>
                                            </p:txEl>
                                          </p:spTgt>
                                        </p:tgtEl>
                                        <p:attrNameLst>
                                          <p:attrName>style.visibility</p:attrName>
                                        </p:attrNameLst>
                                      </p:cBhvr>
                                      <p:to>
                                        <p:strVal val="visible"/>
                                      </p:to>
                                    </p:set>
                                    <p:animEffect filter="fade" transition="in">
                                      <p:cBhvr>
                                        <p:cTn dur="1000"/>
                                        <p:tgtEl>
                                          <p:spTgt spid="727">
                                            <p:txEl>
                                              <p:pRg end="6" st="6"/>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sp>
        <p:nvSpPr>
          <p:cNvPr id="734" name="Google Shape;734;p63"/>
          <p:cNvSpPr/>
          <p:nvPr/>
        </p:nvSpPr>
        <p:spPr>
          <a:xfrm>
            <a:off x="127000" y="1322525"/>
            <a:ext cx="8763000" cy="30843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5" name="Google Shape;735;p63"/>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Particular Example</a:t>
            </a:r>
            <a:endParaRPr/>
          </a:p>
        </p:txBody>
      </p:sp>
      <p:sp>
        <p:nvSpPr>
          <p:cNvPr id="736" name="Google Shape;736;p63"/>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37" name="Google Shape;737;p63"/>
          <p:cNvPicPr preferRelativeResize="0"/>
          <p:nvPr/>
        </p:nvPicPr>
        <p:blipFill rotWithShape="1">
          <a:blip r:embed="rId3">
            <a:alphaModFix/>
          </a:blip>
          <a:srcRect b="33901" l="0" r="0" t="0"/>
          <a:stretch/>
        </p:blipFill>
        <p:spPr>
          <a:xfrm>
            <a:off x="228600" y="1474925"/>
            <a:ext cx="5817101" cy="2525576"/>
          </a:xfrm>
          <a:prstGeom prst="rect">
            <a:avLst/>
          </a:prstGeom>
          <a:noFill/>
          <a:ln>
            <a:noFill/>
          </a:ln>
        </p:spPr>
      </p:pic>
      <p:sp>
        <p:nvSpPr>
          <p:cNvPr id="738" name="Google Shape;738;p63"/>
          <p:cNvSpPr/>
          <p:nvPr/>
        </p:nvSpPr>
        <p:spPr>
          <a:xfrm>
            <a:off x="538175" y="2722575"/>
            <a:ext cx="2157300" cy="2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t>One of Our Circults</a:t>
            </a:r>
            <a:endParaRPr sz="1200"/>
          </a:p>
        </p:txBody>
      </p:sp>
      <p:sp>
        <p:nvSpPr>
          <p:cNvPr id="739" name="Google Shape;739;p63"/>
          <p:cNvSpPr/>
          <p:nvPr/>
        </p:nvSpPr>
        <p:spPr>
          <a:xfrm>
            <a:off x="538175" y="1536725"/>
            <a:ext cx="3214800" cy="216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200"/>
              <a:t>One of the Best Competitors (STRINGENT)</a:t>
            </a:r>
            <a:endParaRPr sz="1200"/>
          </a:p>
        </p:txBody>
      </p:sp>
      <p:pic>
        <p:nvPicPr>
          <p:cNvPr id="740" name="Google Shape;740;p63"/>
          <p:cNvPicPr preferRelativeResize="0"/>
          <p:nvPr/>
        </p:nvPicPr>
        <p:blipFill rotWithShape="1">
          <a:blip r:embed="rId3">
            <a:alphaModFix/>
          </a:blip>
          <a:srcRect b="0" l="0" r="49484" t="66097"/>
          <a:stretch/>
        </p:blipFill>
        <p:spPr>
          <a:xfrm>
            <a:off x="5867400" y="1485900"/>
            <a:ext cx="2938479" cy="1295399"/>
          </a:xfrm>
          <a:prstGeom prst="rect">
            <a:avLst/>
          </a:prstGeom>
          <a:noFill/>
          <a:ln>
            <a:noFill/>
          </a:ln>
        </p:spPr>
      </p:pic>
      <p:sp>
        <p:nvSpPr>
          <p:cNvPr id="741" name="Google Shape;741;p63"/>
          <p:cNvSpPr/>
          <p:nvPr/>
        </p:nvSpPr>
        <p:spPr>
          <a:xfrm>
            <a:off x="6329375" y="1808175"/>
            <a:ext cx="1185900" cy="173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t>Competitor</a:t>
            </a:r>
            <a:endParaRPr sz="1000"/>
          </a:p>
        </p:txBody>
      </p:sp>
      <p:pic>
        <p:nvPicPr>
          <p:cNvPr id="742" name="Google Shape;742;p63"/>
          <p:cNvPicPr preferRelativeResize="0"/>
          <p:nvPr/>
        </p:nvPicPr>
        <p:blipFill rotWithShape="1">
          <a:blip r:embed="rId3">
            <a:alphaModFix/>
          </a:blip>
          <a:srcRect b="0" l="50867" r="0" t="63770"/>
          <a:stretch/>
        </p:blipFill>
        <p:spPr>
          <a:xfrm>
            <a:off x="5943600" y="2768600"/>
            <a:ext cx="2858005" cy="1384297"/>
          </a:xfrm>
          <a:prstGeom prst="rect">
            <a:avLst/>
          </a:prstGeom>
          <a:noFill/>
          <a:ln>
            <a:noFill/>
          </a:ln>
        </p:spPr>
      </p:pic>
      <p:sp>
        <p:nvSpPr>
          <p:cNvPr id="743" name="Google Shape;743;p63"/>
          <p:cNvSpPr/>
          <p:nvPr/>
        </p:nvSpPr>
        <p:spPr>
          <a:xfrm>
            <a:off x="6329386" y="3127400"/>
            <a:ext cx="304800" cy="1731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sz="1000"/>
          </a:p>
        </p:txBody>
      </p:sp>
      <p:sp>
        <p:nvSpPr>
          <p:cNvPr id="744" name="Google Shape;744;p63"/>
          <p:cNvSpPr/>
          <p:nvPr/>
        </p:nvSpPr>
        <p:spPr>
          <a:xfrm>
            <a:off x="6261113" y="3179775"/>
            <a:ext cx="609600" cy="1731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sz="1000"/>
              <a:t>Ours</a:t>
            </a:r>
            <a:endParaRPr sz="1000"/>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48" name="Shape 748"/>
        <p:cNvGrpSpPr/>
        <p:nvPr/>
      </p:nvGrpSpPr>
      <p:grpSpPr>
        <a:xfrm>
          <a:off x="0" y="0"/>
          <a:ext cx="0" cy="0"/>
          <a:chOff x="0" y="0"/>
          <a:chExt cx="0" cy="0"/>
        </a:xfrm>
      </p:grpSpPr>
      <p:sp>
        <p:nvSpPr>
          <p:cNvPr id="749" name="Google Shape;749;p6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Example with a Communication Qubit</a:t>
            </a:r>
            <a:endParaRPr/>
          </a:p>
        </p:txBody>
      </p:sp>
      <p:sp>
        <p:nvSpPr>
          <p:cNvPr id="750" name="Google Shape;750;p64"/>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51" name="Google Shape;751;p64"/>
          <p:cNvPicPr preferRelativeResize="0"/>
          <p:nvPr/>
        </p:nvPicPr>
        <p:blipFill>
          <a:blip r:embed="rId3">
            <a:alphaModFix/>
          </a:blip>
          <a:stretch>
            <a:fillRect/>
          </a:stretch>
        </p:blipFill>
        <p:spPr>
          <a:xfrm>
            <a:off x="685804" y="1474925"/>
            <a:ext cx="5829293" cy="1401707"/>
          </a:xfrm>
          <a:prstGeom prst="rect">
            <a:avLst/>
          </a:prstGeom>
          <a:noFill/>
          <a:ln cap="flat" cmpd="sng" w="19050">
            <a:solidFill>
              <a:schemeClr val="dk2"/>
            </a:solidFill>
            <a:prstDash val="solid"/>
            <a:round/>
            <a:headEnd len="sm" w="sm" type="none"/>
            <a:tailEnd len="sm" w="sm" type="none"/>
          </a:ln>
        </p:spPr>
      </p:pic>
      <p:pic>
        <p:nvPicPr>
          <p:cNvPr id="752" name="Google Shape;752;p64"/>
          <p:cNvPicPr preferRelativeResize="0"/>
          <p:nvPr/>
        </p:nvPicPr>
        <p:blipFill>
          <a:blip r:embed="rId4">
            <a:alphaModFix/>
          </a:blip>
          <a:stretch>
            <a:fillRect/>
          </a:stretch>
        </p:blipFill>
        <p:spPr>
          <a:xfrm>
            <a:off x="685796" y="3205563"/>
            <a:ext cx="5508933" cy="1582963"/>
          </a:xfrm>
          <a:prstGeom prst="rect">
            <a:avLst/>
          </a:prstGeom>
          <a:noFill/>
          <a:ln cap="flat" cmpd="sng" w="19050">
            <a:solidFill>
              <a:schemeClr val="dk2"/>
            </a:solidFill>
            <a:prstDash val="solid"/>
            <a:round/>
            <a:headEnd len="sm" w="sm" type="none"/>
            <a:tailEnd len="sm" w="sm" type="none"/>
          </a:ln>
        </p:spPr>
      </p:pic>
      <p:sp>
        <p:nvSpPr>
          <p:cNvPr id="753" name="Google Shape;753;p64"/>
          <p:cNvSpPr txBox="1"/>
          <p:nvPr>
            <p:ph idx="1" type="body"/>
          </p:nvPr>
        </p:nvSpPr>
        <p:spPr>
          <a:xfrm>
            <a:off x="6743700" y="1457275"/>
            <a:ext cx="2209800" cy="3019500"/>
          </a:xfrm>
          <a:prstGeom prst="rect">
            <a:avLst/>
          </a:prstGeom>
        </p:spPr>
        <p:txBody>
          <a:bodyPr anchorCtr="0" anchor="t" bIns="91425" lIns="91425" spcFirstLastPara="1" rIns="91425" wrap="square" tIns="91425">
            <a:noAutofit/>
          </a:bodyPr>
          <a:lstStyle/>
          <a:p>
            <a:pPr indent="0" lvl="0" marL="0" marR="0" rtl="0" algn="l">
              <a:lnSpc>
                <a:spcPct val="115000"/>
              </a:lnSpc>
              <a:spcBef>
                <a:spcPts val="0"/>
              </a:spcBef>
              <a:spcAft>
                <a:spcPts val="0"/>
              </a:spcAft>
              <a:buNone/>
            </a:pPr>
            <a:r>
              <a:rPr lang="en"/>
              <a:t>Nigmatulin et al:</a:t>
            </a:r>
            <a:br>
              <a:rPr lang="en"/>
            </a:br>
            <a:r>
              <a:rPr lang="en"/>
              <a:t>- 6 raw Bell pairs</a:t>
            </a:r>
            <a:br>
              <a:rPr lang="en"/>
            </a:br>
            <a:r>
              <a:rPr lang="en"/>
              <a:t>- 2.46% infidelity</a:t>
            </a:r>
            <a:endParaRPr/>
          </a:p>
          <a:p>
            <a:pPr indent="0" lvl="0" marL="0" marR="0" rtl="0" algn="l">
              <a:lnSpc>
                <a:spcPct val="115000"/>
              </a:lnSpc>
              <a:spcBef>
                <a:spcPts val="1600"/>
              </a:spcBef>
              <a:spcAft>
                <a:spcPts val="0"/>
              </a:spcAft>
              <a:buNone/>
            </a:pPr>
            <a:r>
              <a:t/>
            </a:r>
            <a:endParaRPr/>
          </a:p>
          <a:p>
            <a:pPr indent="0" lvl="0" marL="0" marR="0" rtl="0" algn="l">
              <a:lnSpc>
                <a:spcPct val="115000"/>
              </a:lnSpc>
              <a:spcBef>
                <a:spcPts val="1600"/>
              </a:spcBef>
              <a:spcAft>
                <a:spcPts val="1600"/>
              </a:spcAft>
              <a:buNone/>
            </a:pPr>
            <a:r>
              <a:rPr lang="en"/>
              <a:t>Our optimized circuit:</a:t>
            </a:r>
            <a:br>
              <a:rPr lang="en"/>
            </a:br>
            <a:r>
              <a:rPr lang="en"/>
              <a:t>- 5 raw Bell pairs</a:t>
            </a:r>
            <a:br>
              <a:rPr lang="en"/>
            </a:br>
            <a:r>
              <a:rPr lang="en"/>
              <a:t>- 1.77% </a:t>
            </a:r>
            <a:r>
              <a:rPr lang="en"/>
              <a:t>infidelity</a:t>
            </a:r>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57" name="Shape 757"/>
        <p:cNvGrpSpPr/>
        <p:nvPr/>
      </p:nvGrpSpPr>
      <p:grpSpPr>
        <a:xfrm>
          <a:off x="0" y="0"/>
          <a:ext cx="0" cy="0"/>
          <a:chOff x="0" y="0"/>
          <a:chExt cx="0" cy="0"/>
        </a:xfrm>
      </p:grpSpPr>
      <p:sp>
        <p:nvSpPr>
          <p:cNvPr id="758" name="Google Shape;758;p6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Initialization vs Operations’ Infidelity</a:t>
            </a:r>
            <a:endParaRPr/>
          </a:p>
        </p:txBody>
      </p:sp>
      <p:sp>
        <p:nvSpPr>
          <p:cNvPr id="759" name="Google Shape;759;p65"/>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60" name="Google Shape;760;p65"/>
          <p:cNvSpPr/>
          <p:nvPr/>
        </p:nvSpPr>
        <p:spPr>
          <a:xfrm>
            <a:off x="454625" y="1161075"/>
            <a:ext cx="8370900" cy="3151200"/>
          </a:xfrm>
          <a:prstGeom prst="rect">
            <a:avLst/>
          </a:prstGeom>
          <a:solidFill>
            <a:srgbClr val="FFFFFF"/>
          </a:solidFill>
          <a:ln cap="flat" cmpd="sng" w="19050">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761" name="Google Shape;761;p65"/>
          <p:cNvPicPr preferRelativeResize="0"/>
          <p:nvPr/>
        </p:nvPicPr>
        <p:blipFill>
          <a:blip r:embed="rId3">
            <a:alphaModFix/>
          </a:blip>
          <a:stretch>
            <a:fillRect/>
          </a:stretch>
        </p:blipFill>
        <p:spPr>
          <a:xfrm>
            <a:off x="4568618" y="1332850"/>
            <a:ext cx="4016198" cy="2831675"/>
          </a:xfrm>
          <a:prstGeom prst="rect">
            <a:avLst/>
          </a:prstGeom>
          <a:noFill/>
          <a:ln>
            <a:noFill/>
          </a:ln>
        </p:spPr>
      </p:pic>
      <p:pic>
        <p:nvPicPr>
          <p:cNvPr id="762" name="Google Shape;762;p65"/>
          <p:cNvPicPr preferRelativeResize="0"/>
          <p:nvPr/>
        </p:nvPicPr>
        <p:blipFill>
          <a:blip r:embed="rId4">
            <a:alphaModFix/>
          </a:blip>
          <a:stretch>
            <a:fillRect/>
          </a:stretch>
        </p:blipFill>
        <p:spPr>
          <a:xfrm>
            <a:off x="559190" y="1332850"/>
            <a:ext cx="4016198" cy="2831675"/>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766" name="Shape 766"/>
        <p:cNvGrpSpPr/>
        <p:nvPr/>
      </p:nvGrpSpPr>
      <p:grpSpPr>
        <a:xfrm>
          <a:off x="0" y="0"/>
          <a:ext cx="0" cy="0"/>
          <a:chOff x="0" y="0"/>
          <a:chExt cx="0" cy="0"/>
        </a:xfrm>
      </p:grpSpPr>
      <p:sp>
        <p:nvSpPr>
          <p:cNvPr id="767" name="Google Shape;767;p6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Diminishing Returns</a:t>
            </a:r>
            <a:endParaRPr/>
          </a:p>
        </p:txBody>
      </p:sp>
      <p:sp>
        <p:nvSpPr>
          <p:cNvPr id="768" name="Google Shape;768;p66"/>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69" name="Google Shape;769;p66"/>
          <p:cNvPicPr preferRelativeResize="0"/>
          <p:nvPr/>
        </p:nvPicPr>
        <p:blipFill>
          <a:blip r:embed="rId3">
            <a:alphaModFix/>
          </a:blip>
          <a:stretch>
            <a:fillRect/>
          </a:stretch>
        </p:blipFill>
        <p:spPr>
          <a:xfrm>
            <a:off x="2362200" y="1170125"/>
            <a:ext cx="4646161" cy="3820974"/>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sp>
        <p:nvSpPr>
          <p:cNvPr id="774" name="Google Shape;774;p67"/>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Optimized Circuits Overview</a:t>
            </a:r>
            <a:endParaRPr/>
          </a:p>
        </p:txBody>
      </p:sp>
      <p:sp>
        <p:nvSpPr>
          <p:cNvPr id="775" name="Google Shape;775;p67"/>
          <p:cNvSpPr txBox="1"/>
          <p:nvPr>
            <p:ph idx="1" type="body"/>
          </p:nvPr>
        </p:nvSpPr>
        <p:spPr>
          <a:xfrm>
            <a:off x="311700" y="1152475"/>
            <a:ext cx="8520600" cy="159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optimizer is giving the best known circuits</a:t>
            </a:r>
            <a:endParaRPr/>
          </a:p>
          <a:p>
            <a:pPr indent="-342900" lvl="0" marL="457200" rtl="0" algn="l">
              <a:spcBef>
                <a:spcPts val="1600"/>
              </a:spcBef>
              <a:spcAft>
                <a:spcPts val="0"/>
              </a:spcAft>
              <a:buSzPts val="1800"/>
              <a:buChar char="●"/>
            </a:pPr>
            <a:r>
              <a:rPr lang="en"/>
              <a:t>They are customized to your hardware’s error model</a:t>
            </a:r>
            <a:endParaRPr/>
          </a:p>
          <a:p>
            <a:pPr indent="-342900" lvl="0" marL="457200" rtl="0" algn="l">
              <a:spcBef>
                <a:spcPts val="0"/>
              </a:spcBef>
              <a:spcAft>
                <a:spcPts val="0"/>
              </a:spcAft>
              <a:buSzPts val="1800"/>
              <a:buChar char="●"/>
            </a:pPr>
            <a:r>
              <a:rPr lang="en"/>
              <a:t>The software also provides:</a:t>
            </a:r>
            <a:endParaRPr/>
          </a:p>
          <a:p>
            <a:pPr indent="-317500" lvl="1" marL="914400" rtl="0" algn="l">
              <a:spcBef>
                <a:spcPts val="0"/>
              </a:spcBef>
              <a:spcAft>
                <a:spcPts val="0"/>
              </a:spcAft>
              <a:buSzPts val="1400"/>
              <a:buChar char="○"/>
            </a:pPr>
            <a:r>
              <a:rPr lang="en"/>
              <a:t>Monte Carlo resource estimates</a:t>
            </a:r>
            <a:endParaRPr/>
          </a:p>
          <a:p>
            <a:pPr indent="-317500" lvl="1" marL="914400" rtl="0" algn="l">
              <a:spcBef>
                <a:spcPts val="0"/>
              </a:spcBef>
              <a:spcAft>
                <a:spcPts val="0"/>
              </a:spcAft>
              <a:buSzPts val="1400"/>
              <a:buChar char="○"/>
            </a:pPr>
            <a:r>
              <a:rPr lang="en"/>
              <a:t>Exact symbolic evaluation for the infidelities</a:t>
            </a:r>
            <a:endParaRPr/>
          </a:p>
          <a:p>
            <a:pPr indent="-317500" lvl="1" marL="914400" rtl="0" algn="l">
              <a:spcBef>
                <a:spcPts val="0"/>
              </a:spcBef>
              <a:spcAft>
                <a:spcPts val="0"/>
              </a:spcAft>
              <a:buSzPts val="1400"/>
              <a:buChar char="○"/>
            </a:pPr>
            <a:r>
              <a:rPr lang="en"/>
              <a:t>code and examples at </a:t>
            </a:r>
            <a:r>
              <a:rPr lang="en" u="sng">
                <a:solidFill>
                  <a:srgbClr val="00FFFF"/>
                </a:solidFill>
              </a:rPr>
              <a:t>qevo.krastanov.org</a:t>
            </a:r>
            <a:endParaRPr u="sng"/>
          </a:p>
        </p:txBody>
      </p:sp>
      <p:sp>
        <p:nvSpPr>
          <p:cNvPr id="776" name="Google Shape;776;p67"/>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777" name="Google Shape;777;p67"/>
          <p:cNvPicPr preferRelativeResize="0"/>
          <p:nvPr/>
        </p:nvPicPr>
        <p:blipFill>
          <a:blip r:embed="rId3">
            <a:alphaModFix/>
          </a:blip>
          <a:stretch>
            <a:fillRect/>
          </a:stretch>
        </p:blipFill>
        <p:spPr>
          <a:xfrm>
            <a:off x="5473700" y="2495550"/>
            <a:ext cx="2565399" cy="2435000"/>
          </a:xfrm>
          <a:prstGeom prst="rect">
            <a:avLst/>
          </a:prstGeom>
          <a:noFill/>
          <a:ln cap="flat" cmpd="sng" w="19050">
            <a:solidFill>
              <a:schemeClr val="dk2"/>
            </a:solidFill>
            <a:prstDash val="solid"/>
            <a:round/>
            <a:headEnd len="sm" w="sm" type="none"/>
            <a:tailEnd len="sm" w="sm" type="none"/>
          </a:ln>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sp>
        <p:nvSpPr>
          <p:cNvPr id="782" name="Google Shape;782;p68"/>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Speculative Outlook</a:t>
            </a:r>
            <a:endParaRPr/>
          </a:p>
        </p:txBody>
      </p:sp>
      <p:sp>
        <p:nvSpPr>
          <p:cNvPr id="783" name="Google Shape;783;p68"/>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Bringing the two toolkits together:</a:t>
            </a:r>
            <a:endParaRPr/>
          </a:p>
          <a:p>
            <a:pPr indent="-342900" lvl="0" marL="457200" rtl="0" algn="l">
              <a:spcBef>
                <a:spcPts val="1600"/>
              </a:spcBef>
              <a:spcAft>
                <a:spcPts val="0"/>
              </a:spcAft>
              <a:buSzPts val="1800"/>
              <a:buChar char="-"/>
            </a:pPr>
            <a:r>
              <a:rPr lang="en"/>
              <a:t>The circuit optimization required working efficiently with noisy Clifford circuits</a:t>
            </a:r>
            <a:endParaRPr/>
          </a:p>
          <a:p>
            <a:pPr indent="-342900" lvl="0" marL="457200" rtl="0" algn="l">
              <a:spcBef>
                <a:spcPts val="0"/>
              </a:spcBef>
              <a:spcAft>
                <a:spcPts val="0"/>
              </a:spcAft>
              <a:buSzPts val="1800"/>
              <a:buChar char="-"/>
            </a:pPr>
            <a:r>
              <a:rPr lang="en"/>
              <a:t>The parameter estimation is not yet scalable, as it requires quantum simulations</a:t>
            </a:r>
            <a:endParaRPr/>
          </a:p>
          <a:p>
            <a:pPr indent="0" lvl="0" marL="0" rtl="0" algn="l">
              <a:spcBef>
                <a:spcPts val="1600"/>
              </a:spcBef>
              <a:spcAft>
                <a:spcPts val="0"/>
              </a:spcAft>
              <a:buNone/>
            </a:pPr>
            <a:r>
              <a:rPr lang="en"/>
              <a:t>However, with some finite effort we can:</a:t>
            </a:r>
            <a:endParaRPr/>
          </a:p>
          <a:p>
            <a:pPr indent="-342900" lvl="0" marL="457200" rtl="0" algn="l">
              <a:spcBef>
                <a:spcPts val="1600"/>
              </a:spcBef>
              <a:spcAft>
                <a:spcPts val="0"/>
              </a:spcAft>
              <a:buSzPts val="1800"/>
              <a:buChar char="-"/>
            </a:pPr>
            <a:r>
              <a:rPr lang="en"/>
              <a:t>Design Clifford gates through optimal control over the estimated model</a:t>
            </a:r>
            <a:endParaRPr/>
          </a:p>
          <a:p>
            <a:pPr indent="-342900" lvl="0" marL="457200" rtl="0" algn="l">
              <a:spcBef>
                <a:spcPts val="0"/>
              </a:spcBef>
              <a:spcAft>
                <a:spcPts val="0"/>
              </a:spcAft>
              <a:buSzPts val="1800"/>
              <a:buChar char="-"/>
            </a:pPr>
            <a:r>
              <a:rPr lang="en"/>
              <a:t>Run a random circuit of such imperfect Clifford gates</a:t>
            </a:r>
            <a:endParaRPr/>
          </a:p>
          <a:p>
            <a:pPr indent="-342900" lvl="0" marL="457200" rtl="0" algn="l">
              <a:spcBef>
                <a:spcPts val="0"/>
              </a:spcBef>
              <a:spcAft>
                <a:spcPts val="0"/>
              </a:spcAft>
              <a:buSzPts val="1800"/>
              <a:buChar char="-"/>
            </a:pPr>
            <a:r>
              <a:rPr lang="en"/>
              <a:t>Perform infidelity estimation across this entire pipeline</a:t>
            </a:r>
            <a:endParaRPr/>
          </a:p>
          <a:p>
            <a:pPr indent="-342900" lvl="0" marL="457200" rtl="0" algn="l">
              <a:spcBef>
                <a:spcPts val="0"/>
              </a:spcBef>
              <a:spcAft>
                <a:spcPts val="0"/>
              </a:spcAft>
              <a:buSzPts val="1800"/>
              <a:buChar char="-"/>
            </a:pPr>
            <a:r>
              <a:rPr lang="en"/>
              <a:t>Thus the parameter estimation would run efficiently even for larger systems</a:t>
            </a:r>
            <a:endParaRPr/>
          </a:p>
        </p:txBody>
      </p:sp>
      <p:sp>
        <p:nvSpPr>
          <p:cNvPr id="784" name="Google Shape;784;p6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8" name="Shape 788"/>
        <p:cNvGrpSpPr/>
        <p:nvPr/>
      </p:nvGrpSpPr>
      <p:grpSpPr>
        <a:xfrm>
          <a:off x="0" y="0"/>
          <a:ext cx="0" cy="0"/>
          <a:chOff x="0" y="0"/>
          <a:chExt cx="0" cy="0"/>
        </a:xfrm>
      </p:grpSpPr>
      <p:sp>
        <p:nvSpPr>
          <p:cNvPr id="789" name="Google Shape;789;p6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Thanks to Collaborators, Classmates, and Friends!</a:t>
            </a:r>
            <a:endParaRPr/>
          </a:p>
        </p:txBody>
      </p:sp>
      <p:sp>
        <p:nvSpPr>
          <p:cNvPr id="790" name="Google Shape;790;p6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791" name="Google Shape;791;p69"/>
          <p:cNvSpPr txBox="1"/>
          <p:nvPr>
            <p:ph type="title"/>
          </p:nvPr>
        </p:nvSpPr>
        <p:spPr>
          <a:xfrm>
            <a:off x="3835400" y="1207025"/>
            <a:ext cx="5524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And thank you, Liang, for mentoring me and for enabling my teaching and outreach interests!</a:t>
            </a:r>
            <a:endParaRPr sz="2400"/>
          </a:p>
        </p:txBody>
      </p:sp>
      <p:sp>
        <p:nvSpPr>
          <p:cNvPr id="792" name="Google Shape;792;p69"/>
          <p:cNvSpPr txBox="1"/>
          <p:nvPr>
            <p:ph idx="1" type="body"/>
          </p:nvPr>
        </p:nvSpPr>
        <p:spPr>
          <a:xfrm>
            <a:off x="387900" y="1682750"/>
            <a:ext cx="3422100" cy="2717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 colleagues and collaborators for working together, expanding our knowledge of the world.</a:t>
            </a:r>
            <a:endParaRPr/>
          </a:p>
          <a:p>
            <a:pPr indent="0" lvl="0" marL="0" rtl="0" algn="l">
              <a:spcBef>
                <a:spcPts val="1600"/>
              </a:spcBef>
              <a:spcAft>
                <a:spcPts val="1600"/>
              </a:spcAft>
              <a:buNone/>
            </a:pPr>
            <a:r>
              <a:rPr lang="en"/>
              <a:t>And to friends and classmates, for supporting each other, and making life at Yale so much better.</a:t>
            </a:r>
            <a:endParaRPr/>
          </a:p>
        </p:txBody>
      </p:sp>
      <p:sp>
        <p:nvSpPr>
          <p:cNvPr id="793" name="Google Shape;793;p69"/>
          <p:cNvSpPr txBox="1"/>
          <p:nvPr/>
        </p:nvSpPr>
        <p:spPr>
          <a:xfrm>
            <a:off x="3975100" y="4569100"/>
            <a:ext cx="47625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dk1"/>
                </a:solidFill>
                <a:latin typeface="Average"/>
                <a:ea typeface="Average"/>
                <a:cs typeface="Average"/>
                <a:sym typeface="Average"/>
              </a:rPr>
              <a:t>High schoolers building motion-sensing LED bracelets (Eng. Day 2017)</a:t>
            </a:r>
            <a:br>
              <a:rPr lang="en" sz="1200">
                <a:solidFill>
                  <a:schemeClr val="dk1"/>
                </a:solidFill>
                <a:latin typeface="Average"/>
                <a:ea typeface="Average"/>
                <a:cs typeface="Average"/>
                <a:sym typeface="Average"/>
              </a:rPr>
            </a:br>
            <a:r>
              <a:rPr lang="en" sz="1200">
                <a:solidFill>
                  <a:schemeClr val="dk1"/>
                </a:solidFill>
                <a:latin typeface="Average"/>
                <a:ea typeface="Average"/>
                <a:cs typeface="Average"/>
                <a:sym typeface="Average"/>
              </a:rPr>
              <a:t>and learning the math and CS behind drawing fractals (Math Art 2018).</a:t>
            </a:r>
            <a:endParaRPr sz="1200">
              <a:solidFill>
                <a:schemeClr val="dk1"/>
              </a:solidFill>
              <a:latin typeface="Average"/>
              <a:ea typeface="Average"/>
              <a:cs typeface="Average"/>
              <a:sym typeface="Average"/>
            </a:endParaRPr>
          </a:p>
        </p:txBody>
      </p:sp>
      <p:pic>
        <p:nvPicPr>
          <p:cNvPr id="794" name="Google Shape;794;p69"/>
          <p:cNvPicPr preferRelativeResize="0"/>
          <p:nvPr/>
        </p:nvPicPr>
        <p:blipFill>
          <a:blip r:embed="rId3">
            <a:alphaModFix/>
          </a:blip>
          <a:stretch>
            <a:fillRect/>
          </a:stretch>
        </p:blipFill>
        <p:spPr>
          <a:xfrm>
            <a:off x="4038600" y="2328325"/>
            <a:ext cx="3361141" cy="2240775"/>
          </a:xfrm>
          <a:prstGeom prst="rect">
            <a:avLst/>
          </a:prstGeom>
          <a:noFill/>
          <a:ln>
            <a:noFill/>
          </a:ln>
        </p:spPr>
      </p:pic>
      <p:pic>
        <p:nvPicPr>
          <p:cNvPr id="795" name="Google Shape;795;p69"/>
          <p:cNvPicPr preferRelativeResize="0"/>
          <p:nvPr/>
        </p:nvPicPr>
        <p:blipFill>
          <a:blip r:embed="rId4">
            <a:alphaModFix/>
          </a:blip>
          <a:stretch>
            <a:fillRect/>
          </a:stretch>
        </p:blipFill>
        <p:spPr>
          <a:xfrm>
            <a:off x="7497177" y="2326475"/>
            <a:ext cx="1113424" cy="2240775"/>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9" name="Shape 799"/>
        <p:cNvGrpSpPr/>
        <p:nvPr/>
      </p:nvGrpSpPr>
      <p:grpSpPr>
        <a:xfrm>
          <a:off x="0" y="0"/>
          <a:ext cx="0" cy="0"/>
          <a:chOff x="0" y="0"/>
          <a:chExt cx="0" cy="0"/>
        </a:xfrm>
      </p:grpSpPr>
      <p:sp>
        <p:nvSpPr>
          <p:cNvPr id="800" name="Google Shape;800;p7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a:t>
            </a:r>
            <a:endParaRPr/>
          </a:p>
        </p:txBody>
      </p:sp>
      <p:sp>
        <p:nvSpPr>
          <p:cNvPr id="801" name="Google Shape;801;p7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802" name="Google Shape;802;p70"/>
          <p:cNvPicPr preferRelativeResize="0"/>
          <p:nvPr/>
        </p:nvPicPr>
        <p:blipFill>
          <a:blip r:embed="rId3">
            <a:alphaModFix/>
          </a:blip>
          <a:stretch>
            <a:fillRect/>
          </a:stretch>
        </p:blipFill>
        <p:spPr>
          <a:xfrm>
            <a:off x="901700" y="1164350"/>
            <a:ext cx="4546599" cy="1135650"/>
          </a:xfrm>
          <a:prstGeom prst="rect">
            <a:avLst/>
          </a:prstGeom>
          <a:noFill/>
          <a:ln>
            <a:noFill/>
          </a:ln>
        </p:spPr>
      </p:pic>
      <p:pic>
        <p:nvPicPr>
          <p:cNvPr id="803" name="Google Shape;803;p70"/>
          <p:cNvPicPr preferRelativeResize="0"/>
          <p:nvPr/>
        </p:nvPicPr>
        <p:blipFill>
          <a:blip r:embed="rId4">
            <a:alphaModFix/>
          </a:blip>
          <a:stretch>
            <a:fillRect/>
          </a:stretch>
        </p:blipFill>
        <p:spPr>
          <a:xfrm>
            <a:off x="5486400" y="1253250"/>
            <a:ext cx="2209801" cy="2097475"/>
          </a:xfrm>
          <a:prstGeom prst="rect">
            <a:avLst/>
          </a:prstGeom>
          <a:noFill/>
          <a:ln>
            <a:noFill/>
          </a:ln>
        </p:spPr>
      </p:pic>
      <p:pic>
        <p:nvPicPr>
          <p:cNvPr id="804" name="Google Shape;804;p70"/>
          <p:cNvPicPr preferRelativeResize="0"/>
          <p:nvPr/>
        </p:nvPicPr>
        <p:blipFill rotWithShape="1">
          <a:blip r:embed="rId5">
            <a:alphaModFix/>
          </a:blip>
          <a:srcRect b="33160" l="0" r="11071" t="31125"/>
          <a:stretch/>
        </p:blipFill>
        <p:spPr>
          <a:xfrm>
            <a:off x="3391225" y="3436350"/>
            <a:ext cx="4304979" cy="1135651"/>
          </a:xfrm>
          <a:prstGeom prst="rect">
            <a:avLst/>
          </a:prstGeom>
          <a:noFill/>
          <a:ln>
            <a:noFill/>
          </a:ln>
        </p:spPr>
      </p:pic>
      <p:pic>
        <p:nvPicPr>
          <p:cNvPr id="805" name="Google Shape;805;p70"/>
          <p:cNvPicPr preferRelativeResize="0"/>
          <p:nvPr/>
        </p:nvPicPr>
        <p:blipFill>
          <a:blip r:embed="rId6">
            <a:alphaModFix/>
          </a:blip>
          <a:stretch>
            <a:fillRect/>
          </a:stretch>
        </p:blipFill>
        <p:spPr>
          <a:xfrm>
            <a:off x="952500" y="2184975"/>
            <a:ext cx="2362201" cy="2387026"/>
          </a:xfrm>
          <a:prstGeom prst="rect">
            <a:avLst/>
          </a:prstGeom>
          <a:noFill/>
          <a:ln>
            <a:noFill/>
          </a:ln>
        </p:spPr>
      </p:pic>
      <p:pic>
        <p:nvPicPr>
          <p:cNvPr id="806" name="Google Shape;806;p70"/>
          <p:cNvPicPr preferRelativeResize="0"/>
          <p:nvPr/>
        </p:nvPicPr>
        <p:blipFill rotWithShape="1">
          <a:blip r:embed="rId7">
            <a:alphaModFix/>
          </a:blip>
          <a:srcRect b="0" l="0" r="43905" t="0"/>
          <a:stretch/>
        </p:blipFill>
        <p:spPr>
          <a:xfrm>
            <a:off x="3407088" y="2184975"/>
            <a:ext cx="1986929" cy="12156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 name="Shape 108"/>
        <p:cNvGrpSpPr/>
        <p:nvPr/>
      </p:nvGrpSpPr>
      <p:grpSpPr>
        <a:xfrm>
          <a:off x="0" y="0"/>
          <a:ext cx="0" cy="0"/>
          <a:chOff x="0" y="0"/>
          <a:chExt cx="0" cy="0"/>
        </a:xfrm>
      </p:grpSpPr>
      <p:sp>
        <p:nvSpPr>
          <p:cNvPr id="109" name="Google Shape;109;p18"/>
          <p:cNvSpPr txBox="1"/>
          <p:nvPr>
            <p:ph type="title"/>
          </p:nvPr>
        </p:nvSpPr>
        <p:spPr>
          <a:xfrm>
            <a:off x="490250" y="526350"/>
            <a:ext cx="6227100" cy="40908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a:t>Quantum Computers can be </a:t>
            </a:r>
            <a:r>
              <a:rPr lang="en" u="sng"/>
              <a:t>universal</a:t>
            </a:r>
            <a:r>
              <a:rPr lang="en"/>
              <a:t>! And they outperform* classical ones!</a:t>
            </a:r>
            <a:endParaRPr/>
          </a:p>
        </p:txBody>
      </p:sp>
      <p:sp>
        <p:nvSpPr>
          <p:cNvPr id="110" name="Google Shape;110;p18"/>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11" name="Google Shape;111;p18"/>
          <p:cNvSpPr txBox="1"/>
          <p:nvPr/>
        </p:nvSpPr>
        <p:spPr>
          <a:xfrm>
            <a:off x="41700" y="4791250"/>
            <a:ext cx="83277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Average"/>
                <a:ea typeface="Average"/>
                <a:cs typeface="Average"/>
                <a:sym typeface="Average"/>
              </a:rPr>
              <a:t>*Probably...</a:t>
            </a:r>
            <a:endParaRPr sz="1200">
              <a:solidFill>
                <a:schemeClr val="lt1"/>
              </a:solidFill>
              <a:latin typeface="Average"/>
              <a:ea typeface="Average"/>
              <a:cs typeface="Average"/>
              <a:sym typeface="Average"/>
            </a:endParaRPr>
          </a:p>
        </p:txBody>
      </p:sp>
      <p:sp>
        <p:nvSpPr>
          <p:cNvPr id="112" name="Google Shape;112;p18"/>
          <p:cNvSpPr txBox="1"/>
          <p:nvPr/>
        </p:nvSpPr>
        <p:spPr>
          <a:xfrm>
            <a:off x="83400" y="3724450"/>
            <a:ext cx="7192200" cy="1121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200">
                <a:solidFill>
                  <a:schemeClr val="lt1"/>
                </a:solidFill>
                <a:latin typeface="Average"/>
                <a:ea typeface="Average"/>
                <a:cs typeface="Average"/>
                <a:sym typeface="Average"/>
              </a:rPr>
              <a:t>Computable and Noncomputable, Yuri Manin, 1980</a:t>
            </a:r>
            <a:endParaRPr sz="1200">
              <a:solidFill>
                <a:schemeClr val="lt1"/>
              </a:solidFill>
              <a:latin typeface="Average"/>
              <a:ea typeface="Average"/>
              <a:cs typeface="Average"/>
              <a:sym typeface="Average"/>
            </a:endParaRPr>
          </a:p>
          <a:p>
            <a:pPr indent="0" lvl="0" marL="0" rtl="0" algn="l">
              <a:spcBef>
                <a:spcPts val="0"/>
              </a:spcBef>
              <a:spcAft>
                <a:spcPts val="0"/>
              </a:spcAft>
              <a:buNone/>
            </a:pPr>
            <a:r>
              <a:rPr lang="en" sz="1200">
                <a:solidFill>
                  <a:schemeClr val="lt1"/>
                </a:solidFill>
                <a:latin typeface="Average"/>
                <a:ea typeface="Average"/>
                <a:cs typeface="Average"/>
                <a:sym typeface="Average"/>
              </a:rPr>
              <a:t>Simulating Physics with Computers, </a:t>
            </a:r>
            <a:r>
              <a:rPr lang="en" sz="1200">
                <a:solidFill>
                  <a:schemeClr val="lt1"/>
                </a:solidFill>
                <a:latin typeface="Average"/>
                <a:ea typeface="Average"/>
                <a:cs typeface="Average"/>
                <a:sym typeface="Average"/>
              </a:rPr>
              <a:t>Richard Feynman, 1982</a:t>
            </a:r>
            <a:endParaRPr sz="1200">
              <a:solidFill>
                <a:schemeClr val="lt1"/>
              </a:solidFill>
              <a:latin typeface="Average"/>
              <a:ea typeface="Average"/>
              <a:cs typeface="Average"/>
              <a:sym typeface="Average"/>
            </a:endParaRPr>
          </a:p>
          <a:p>
            <a:pPr indent="0" lvl="0" marL="0" rtl="0" algn="l">
              <a:spcBef>
                <a:spcPts val="0"/>
              </a:spcBef>
              <a:spcAft>
                <a:spcPts val="0"/>
              </a:spcAft>
              <a:buNone/>
            </a:pPr>
            <a:r>
              <a:rPr lang="en" sz="1200">
                <a:solidFill>
                  <a:schemeClr val="lt1"/>
                </a:solidFill>
                <a:latin typeface="Average"/>
                <a:ea typeface="Average"/>
                <a:cs typeface="Average"/>
                <a:sym typeface="Average"/>
              </a:rPr>
              <a:t>Quantum Theory, the Church-Turing Principle and the Universal Quantum Computer, David Deutsch, 1985</a:t>
            </a:r>
            <a:br>
              <a:rPr lang="en" sz="1200">
                <a:solidFill>
                  <a:schemeClr val="lt1"/>
                </a:solidFill>
                <a:latin typeface="Average"/>
                <a:ea typeface="Average"/>
                <a:cs typeface="Average"/>
                <a:sym typeface="Average"/>
              </a:rPr>
            </a:br>
            <a:r>
              <a:rPr lang="en" sz="1200">
                <a:solidFill>
                  <a:schemeClr val="lt1"/>
                </a:solidFill>
                <a:latin typeface="Average"/>
                <a:ea typeface="Average"/>
                <a:cs typeface="Average"/>
                <a:sym typeface="Average"/>
              </a:rPr>
              <a:t>Universal Quantum Simulators, Seth Lloyd, 1996</a:t>
            </a:r>
            <a:endParaRPr sz="1200">
              <a:solidFill>
                <a:schemeClr val="lt1"/>
              </a:solidFill>
              <a:latin typeface="Average"/>
              <a:ea typeface="Average"/>
              <a:cs typeface="Average"/>
              <a:sym typeface="Averag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9"/>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However, Imperfect Quantum Hardware is Hard to Control</a:t>
            </a:r>
            <a:br>
              <a:rPr lang="en"/>
            </a:br>
            <a:r>
              <a:rPr lang="en" sz="2400"/>
              <a:t>even more so than Babbage’s cogs and cams</a:t>
            </a:r>
            <a:endParaRPr sz="2400"/>
          </a:p>
        </p:txBody>
      </p:sp>
      <p:sp>
        <p:nvSpPr>
          <p:cNvPr id="118" name="Google Shape;118;p19"/>
          <p:cNvSpPr txBox="1"/>
          <p:nvPr>
            <p:ph idx="1" type="body"/>
          </p:nvPr>
        </p:nvSpPr>
        <p:spPr>
          <a:xfrm>
            <a:off x="311700" y="1746850"/>
            <a:ext cx="8520600" cy="2822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In that spirit, an </a:t>
            </a:r>
            <a:r>
              <a:rPr lang="en" sz="2400"/>
              <a:t>Outline</a:t>
            </a:r>
            <a:endParaRPr sz="2400"/>
          </a:p>
          <a:p>
            <a:pPr indent="0" lvl="0" marL="0" rtl="0" algn="ctr">
              <a:spcBef>
                <a:spcPts val="1600"/>
              </a:spcBef>
              <a:spcAft>
                <a:spcPts val="1600"/>
              </a:spcAft>
              <a:buNone/>
            </a:pPr>
            <a:r>
              <a:t/>
            </a:r>
            <a:endParaRPr i="1"/>
          </a:p>
        </p:txBody>
      </p:sp>
      <p:sp>
        <p:nvSpPr>
          <p:cNvPr id="119" name="Google Shape;119;p19"/>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sp>
        <p:nvSpPr>
          <p:cNvPr id="120" name="Google Shape;120;p19"/>
          <p:cNvSpPr txBox="1"/>
          <p:nvPr>
            <p:ph idx="1" type="body"/>
          </p:nvPr>
        </p:nvSpPr>
        <p:spPr>
          <a:xfrm>
            <a:off x="2216700" y="2585050"/>
            <a:ext cx="5199300" cy="15864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SzPts val="1800"/>
              <a:buChar char="●"/>
            </a:pPr>
            <a:r>
              <a:rPr lang="en"/>
              <a:t>Control and Calibration</a:t>
            </a:r>
            <a:endParaRPr i="1"/>
          </a:p>
          <a:p>
            <a:pPr indent="-342900" lvl="0" marL="457200" rtl="0" algn="l">
              <a:spcBef>
                <a:spcPts val="0"/>
              </a:spcBef>
              <a:spcAft>
                <a:spcPts val="0"/>
              </a:spcAft>
              <a:buSzPts val="1800"/>
              <a:buChar char="●"/>
            </a:pPr>
            <a:r>
              <a:rPr lang="en"/>
              <a:t>Purifying Resources with Imperfect Circuits</a:t>
            </a:r>
            <a:endParaRPr i="1"/>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 name="Shape 124"/>
        <p:cNvGrpSpPr/>
        <p:nvPr/>
      </p:nvGrpSpPr>
      <p:grpSpPr>
        <a:xfrm>
          <a:off x="0" y="0"/>
          <a:ext cx="0" cy="0"/>
          <a:chOff x="0" y="0"/>
          <a:chExt cx="0" cy="0"/>
        </a:xfrm>
      </p:grpSpPr>
      <p:sp>
        <p:nvSpPr>
          <p:cNvPr id="125" name="Google Shape;125;p20"/>
          <p:cNvSpPr txBox="1"/>
          <p:nvPr>
            <p:ph type="title"/>
          </p:nvPr>
        </p:nvSpPr>
        <p:spPr>
          <a:xfrm>
            <a:off x="265500" y="1538600"/>
            <a:ext cx="4045200" cy="17103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a:t>Control and Calibration</a:t>
            </a:r>
            <a:endParaRPr/>
          </a:p>
        </p:txBody>
      </p:sp>
      <p:sp>
        <p:nvSpPr>
          <p:cNvPr id="126" name="Google Shape;126;p20"/>
          <p:cNvSpPr txBox="1"/>
          <p:nvPr>
            <p:ph idx="1" type="subTitle"/>
          </p:nvPr>
        </p:nvSpPr>
        <p:spPr>
          <a:xfrm>
            <a:off x="265500" y="4750201"/>
            <a:ext cx="4045200" cy="463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400"/>
              <a:t>arxiv:</a:t>
            </a:r>
            <a:r>
              <a:rPr lang="en" sz="1400"/>
              <a:t>1812.05120 / QST 2019</a:t>
            </a:r>
            <a:endParaRPr sz="1400"/>
          </a:p>
        </p:txBody>
      </p:sp>
      <p:sp>
        <p:nvSpPr>
          <p:cNvPr id="127" name="Google Shape;127;p20"/>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28" name="Google Shape;128;p20"/>
          <p:cNvPicPr preferRelativeResize="0"/>
          <p:nvPr/>
        </p:nvPicPr>
        <p:blipFill>
          <a:blip r:embed="rId3">
            <a:alphaModFix/>
          </a:blip>
          <a:stretch>
            <a:fillRect/>
          </a:stretch>
        </p:blipFill>
        <p:spPr>
          <a:xfrm>
            <a:off x="4678401" y="1886953"/>
            <a:ext cx="4313201" cy="1077350"/>
          </a:xfrm>
          <a:prstGeom prst="rect">
            <a:avLst/>
          </a:prstGeom>
          <a:noFill/>
          <a:ln>
            <a:noFill/>
          </a:ln>
        </p:spPr>
      </p:pic>
      <p:sp>
        <p:nvSpPr>
          <p:cNvPr id="129" name="Google Shape;129;p20"/>
          <p:cNvSpPr txBox="1"/>
          <p:nvPr>
            <p:ph idx="2" type="body"/>
          </p:nvPr>
        </p:nvSpPr>
        <p:spPr>
          <a:xfrm>
            <a:off x="4939500" y="2878350"/>
            <a:ext cx="4099500" cy="463800"/>
          </a:xfrm>
          <a:prstGeom prst="rect">
            <a:avLst/>
          </a:prstGeom>
        </p:spPr>
        <p:txBody>
          <a:bodyPr anchorCtr="0" anchor="ctr" bIns="91425" lIns="91425" spcFirstLastPara="1" rIns="91425" wrap="square" tIns="91425">
            <a:noAutofit/>
          </a:bodyPr>
          <a:lstStyle/>
          <a:p>
            <a:pPr indent="0" lvl="0" marL="0" rtl="0" algn="l">
              <a:spcBef>
                <a:spcPts val="0"/>
              </a:spcBef>
              <a:spcAft>
                <a:spcPts val="1600"/>
              </a:spcAft>
              <a:buNone/>
            </a:pPr>
            <a:r>
              <a:rPr lang="en" sz="1200"/>
              <a:t>STochastic Estimation Algorithm for DYnamical variables</a:t>
            </a:r>
            <a:endParaRPr sz="12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 name="Shape 133"/>
        <p:cNvGrpSpPr/>
        <p:nvPr/>
      </p:nvGrpSpPr>
      <p:grpSpPr>
        <a:xfrm>
          <a:off x="0" y="0"/>
          <a:ext cx="0" cy="0"/>
          <a:chOff x="0" y="0"/>
          <a:chExt cx="0" cy="0"/>
        </a:xfrm>
      </p:grpSpPr>
      <p:sp>
        <p:nvSpPr>
          <p:cNvPr id="134" name="Google Shape;134;p2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How Control and Calibration Work</a:t>
            </a:r>
            <a:br>
              <a:rPr lang="en"/>
            </a:br>
            <a:r>
              <a:rPr lang="en" sz="2400"/>
              <a:t>naive interpretation of a theorist</a:t>
            </a:r>
            <a:endParaRPr sz="2400"/>
          </a:p>
        </p:txBody>
      </p:sp>
      <p:sp>
        <p:nvSpPr>
          <p:cNvPr id="135" name="Google Shape;135;p21"/>
          <p:cNvSpPr txBox="1"/>
          <p:nvPr>
            <p:ph idx="12" type="sldNum"/>
          </p:nvPr>
        </p:nvSpPr>
        <p:spPr>
          <a:xfrm>
            <a:off x="8490250" y="4681009"/>
            <a:ext cx="548700" cy="393600"/>
          </a:xfrm>
          <a:prstGeom prst="rect">
            <a:avLst/>
          </a:prstGeom>
        </p:spPr>
        <p:txBody>
          <a:bodyPr anchorCtr="0" anchor="ctr" bIns="91425" lIns="91425" spcFirstLastPara="1" rIns="91425" wrap="square" tIns="91425">
            <a:noAutofit/>
          </a:bodyPr>
          <a:lstStyle/>
          <a:p>
            <a:pPr indent="0" lvl="0" marL="0" rtl="0" algn="r">
              <a:spcBef>
                <a:spcPts val="0"/>
              </a:spcBef>
              <a:spcAft>
                <a:spcPts val="0"/>
              </a:spcAft>
              <a:buNone/>
            </a:pPr>
            <a:fld id="{00000000-1234-1234-1234-123412341234}" type="slidenum">
              <a:rPr lang="en"/>
              <a:t>‹#›</a:t>
            </a:fld>
            <a:endParaRPr/>
          </a:p>
        </p:txBody>
      </p:sp>
      <p:pic>
        <p:nvPicPr>
          <p:cNvPr id="136" name="Google Shape;136;p21"/>
          <p:cNvPicPr preferRelativeResize="0"/>
          <p:nvPr/>
        </p:nvPicPr>
        <p:blipFill>
          <a:blip r:embed="rId3">
            <a:alphaModFix/>
          </a:blip>
          <a:stretch>
            <a:fillRect/>
          </a:stretch>
        </p:blipFill>
        <p:spPr>
          <a:xfrm>
            <a:off x="159833" y="1954600"/>
            <a:ext cx="2365167" cy="1888200"/>
          </a:xfrm>
          <a:prstGeom prst="rect">
            <a:avLst/>
          </a:prstGeom>
          <a:noFill/>
          <a:ln cap="flat" cmpd="sng" w="19050">
            <a:solidFill>
              <a:schemeClr val="dk2"/>
            </a:solidFill>
            <a:prstDash val="solid"/>
            <a:round/>
            <a:headEnd len="sm" w="sm" type="none"/>
            <a:tailEnd len="sm" w="sm" type="none"/>
          </a:ln>
        </p:spPr>
      </p:pic>
      <p:pic>
        <p:nvPicPr>
          <p:cNvPr id="137" name="Google Shape;137;p21"/>
          <p:cNvPicPr preferRelativeResize="0"/>
          <p:nvPr/>
        </p:nvPicPr>
        <p:blipFill rotWithShape="1">
          <a:blip r:embed="rId4">
            <a:alphaModFix/>
          </a:blip>
          <a:srcRect b="0" l="6611" r="22143" t="0"/>
          <a:stretch/>
        </p:blipFill>
        <p:spPr>
          <a:xfrm>
            <a:off x="2840975" y="1585534"/>
            <a:ext cx="3482899" cy="2045525"/>
          </a:xfrm>
          <a:prstGeom prst="rect">
            <a:avLst/>
          </a:prstGeom>
          <a:noFill/>
          <a:ln cap="flat" cmpd="sng" w="19050">
            <a:solidFill>
              <a:schemeClr val="dk2"/>
            </a:solidFill>
            <a:prstDash val="solid"/>
            <a:round/>
            <a:headEnd len="sm" w="sm" type="none"/>
            <a:tailEnd len="sm" w="sm" type="none"/>
          </a:ln>
        </p:spPr>
      </p:pic>
      <p:pic>
        <p:nvPicPr>
          <p:cNvPr id="138" name="Google Shape;138;p21"/>
          <p:cNvPicPr preferRelativeResize="0"/>
          <p:nvPr/>
        </p:nvPicPr>
        <p:blipFill>
          <a:blip r:embed="rId5">
            <a:alphaModFix/>
          </a:blip>
          <a:stretch>
            <a:fillRect/>
          </a:stretch>
        </p:blipFill>
        <p:spPr>
          <a:xfrm>
            <a:off x="6639850" y="1215700"/>
            <a:ext cx="2192450" cy="1644359"/>
          </a:xfrm>
          <a:prstGeom prst="rect">
            <a:avLst/>
          </a:prstGeom>
          <a:noFill/>
          <a:ln cap="flat" cmpd="sng" w="19050">
            <a:solidFill>
              <a:schemeClr val="dk2"/>
            </a:solidFill>
            <a:prstDash val="solid"/>
            <a:round/>
            <a:headEnd len="sm" w="sm" type="none"/>
            <a:tailEnd len="sm" w="sm" type="none"/>
          </a:ln>
        </p:spPr>
      </p:pic>
      <p:sp>
        <p:nvSpPr>
          <p:cNvPr id="139" name="Google Shape;139;p21"/>
          <p:cNvSpPr txBox="1"/>
          <p:nvPr>
            <p:ph idx="1" type="body"/>
          </p:nvPr>
        </p:nvSpPr>
        <p:spPr>
          <a:xfrm>
            <a:off x="6900" y="3981450"/>
            <a:ext cx="2698200" cy="87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Measure the model parameters governing the hardware.</a:t>
            </a:r>
            <a:endParaRPr/>
          </a:p>
        </p:txBody>
      </p:sp>
      <p:sp>
        <p:nvSpPr>
          <p:cNvPr id="140" name="Google Shape;140;p21"/>
          <p:cNvSpPr txBox="1"/>
          <p:nvPr>
            <p:ph idx="1" type="body"/>
          </p:nvPr>
        </p:nvSpPr>
        <p:spPr>
          <a:xfrm>
            <a:off x="2826300" y="3720501"/>
            <a:ext cx="3406200" cy="87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Devise some control protocol, informed by the model.</a:t>
            </a:r>
            <a:endParaRPr/>
          </a:p>
        </p:txBody>
      </p:sp>
      <p:sp>
        <p:nvSpPr>
          <p:cNvPr id="141" name="Google Shape;141;p21"/>
          <p:cNvSpPr txBox="1"/>
          <p:nvPr>
            <p:ph idx="1" type="body"/>
          </p:nvPr>
        </p:nvSpPr>
        <p:spPr>
          <a:xfrm>
            <a:off x="6483900" y="2990850"/>
            <a:ext cx="2477400" cy="8763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a:t>Perform measurements validating the quality of the control protocol.</a:t>
            </a:r>
            <a:endParaRPr/>
          </a:p>
        </p:txBody>
      </p:sp>
      <p:sp>
        <p:nvSpPr>
          <p:cNvPr id="142" name="Google Shape;142;p21"/>
          <p:cNvSpPr txBox="1"/>
          <p:nvPr/>
        </p:nvSpPr>
        <p:spPr>
          <a:xfrm>
            <a:off x="2784900" y="4410250"/>
            <a:ext cx="39222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rage"/>
                <a:ea typeface="Average"/>
                <a:cs typeface="Average"/>
                <a:sym typeface="Average"/>
              </a:rPr>
              <a:t>e.g. SNAP based control</a:t>
            </a:r>
            <a:br>
              <a:rPr lang="en">
                <a:solidFill>
                  <a:schemeClr val="dk1"/>
                </a:solidFill>
                <a:latin typeface="Average"/>
                <a:ea typeface="Average"/>
                <a:cs typeface="Average"/>
                <a:sym typeface="Average"/>
              </a:rPr>
            </a:br>
            <a:r>
              <a:rPr lang="en">
                <a:solidFill>
                  <a:schemeClr val="dk1"/>
                </a:solidFill>
                <a:latin typeface="Average"/>
                <a:ea typeface="Average"/>
                <a:cs typeface="Average"/>
                <a:sym typeface="Average"/>
              </a:rPr>
              <a:t>or the OCT work by Reinier and Philip</a:t>
            </a:r>
            <a:br>
              <a:rPr lang="en">
                <a:solidFill>
                  <a:schemeClr val="dk1"/>
                </a:solidFill>
                <a:latin typeface="Average"/>
                <a:ea typeface="Average"/>
                <a:cs typeface="Average"/>
                <a:sym typeface="Average"/>
              </a:rPr>
            </a:br>
            <a:r>
              <a:rPr lang="en">
                <a:solidFill>
                  <a:schemeClr val="dk1"/>
                </a:solidFill>
                <a:latin typeface="Average"/>
                <a:ea typeface="Average"/>
                <a:cs typeface="Average"/>
                <a:sym typeface="Average"/>
              </a:rPr>
              <a:t>or Philip and Wenlong’s error resistant control</a:t>
            </a:r>
            <a:endParaRPr>
              <a:solidFill>
                <a:schemeClr val="dk1"/>
              </a:solidFill>
              <a:latin typeface="Average"/>
              <a:ea typeface="Average"/>
              <a:cs typeface="Average"/>
              <a:sym typeface="Average"/>
            </a:endParaRPr>
          </a:p>
        </p:txBody>
      </p:sp>
      <p:sp>
        <p:nvSpPr>
          <p:cNvPr id="143" name="Google Shape;143;p21"/>
          <p:cNvSpPr txBox="1"/>
          <p:nvPr/>
        </p:nvSpPr>
        <p:spPr>
          <a:xfrm>
            <a:off x="6518700" y="3953050"/>
            <a:ext cx="2477400" cy="31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latin typeface="Average"/>
                <a:ea typeface="Average"/>
                <a:cs typeface="Average"/>
                <a:sym typeface="Average"/>
              </a:rPr>
              <a:t>e.g. Process Tomography or Randomized Benchmarking</a:t>
            </a:r>
            <a:endParaRPr>
              <a:solidFill>
                <a:schemeClr val="dk1"/>
              </a:solidFill>
              <a:latin typeface="Average"/>
              <a:ea typeface="Average"/>
              <a:cs typeface="Average"/>
              <a:sym typeface="Averag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6"/>
                                        </p:tgtEl>
                                        <p:attrNameLst>
                                          <p:attrName>style.visibility</p:attrName>
                                        </p:attrNameLst>
                                      </p:cBhvr>
                                      <p:to>
                                        <p:strVal val="visible"/>
                                      </p:to>
                                    </p:set>
                                    <p:animEffect filter="fade" transition="in">
                                      <p:cBhvr>
                                        <p:cTn dur="1000"/>
                                        <p:tgtEl>
                                          <p:spTgt spid="136"/>
                                        </p:tgtEl>
                                      </p:cBhvr>
                                    </p:animEffect>
                                  </p:childTnLst>
                                </p:cTn>
                              </p:par>
                              <p:par>
                                <p:cTn fill="hold" nodeType="withEffect" presetClass="entr" presetID="10" presetSubtype="0">
                                  <p:stCondLst>
                                    <p:cond delay="0"/>
                                  </p:stCondLst>
                                  <p:childTnLst>
                                    <p:set>
                                      <p:cBhvr>
                                        <p:cTn dur="1" fill="hold">
                                          <p:stCondLst>
                                            <p:cond delay="0"/>
                                          </p:stCondLst>
                                        </p:cTn>
                                        <p:tgtEl>
                                          <p:spTgt spid="139"/>
                                        </p:tgtEl>
                                        <p:attrNameLst>
                                          <p:attrName>style.visibility</p:attrName>
                                        </p:attrNameLst>
                                      </p:cBhvr>
                                      <p:to>
                                        <p:strVal val="visible"/>
                                      </p:to>
                                    </p:set>
                                    <p:animEffect filter="fade" transition="in">
                                      <p:cBhvr>
                                        <p:cTn dur="1000"/>
                                        <p:tgtEl>
                                          <p:spTgt spid="13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7"/>
                                        </p:tgtEl>
                                        <p:attrNameLst>
                                          <p:attrName>style.visibility</p:attrName>
                                        </p:attrNameLst>
                                      </p:cBhvr>
                                      <p:to>
                                        <p:strVal val="visible"/>
                                      </p:to>
                                    </p:set>
                                    <p:animEffect filter="fade" transition="in">
                                      <p:cBhvr>
                                        <p:cTn dur="1000"/>
                                        <p:tgtEl>
                                          <p:spTgt spid="137"/>
                                        </p:tgtEl>
                                      </p:cBhvr>
                                    </p:animEffect>
                                  </p:childTnLst>
                                </p:cTn>
                              </p:par>
                              <p:par>
                                <p:cTn fill="hold" nodeType="withEffect" presetClass="entr" presetID="10" presetSubtype="0">
                                  <p:stCondLst>
                                    <p:cond delay="0"/>
                                  </p:stCondLst>
                                  <p:childTnLst>
                                    <p:set>
                                      <p:cBhvr>
                                        <p:cTn dur="1" fill="hold">
                                          <p:stCondLst>
                                            <p:cond delay="0"/>
                                          </p:stCondLst>
                                        </p:cTn>
                                        <p:tgtEl>
                                          <p:spTgt spid="140"/>
                                        </p:tgtEl>
                                        <p:attrNameLst>
                                          <p:attrName>style.visibility</p:attrName>
                                        </p:attrNameLst>
                                      </p:cBhvr>
                                      <p:to>
                                        <p:strVal val="visible"/>
                                      </p:to>
                                    </p:set>
                                    <p:animEffect filter="fade" transition="in">
                                      <p:cBhvr>
                                        <p:cTn dur="1000"/>
                                        <p:tgtEl>
                                          <p:spTgt spid="140"/>
                                        </p:tgtEl>
                                      </p:cBhvr>
                                    </p:animEffect>
                                  </p:childTnLst>
                                </p:cTn>
                              </p:par>
                              <p:par>
                                <p:cTn fill="hold" nodeType="withEffect" presetClass="entr" presetID="10" presetSubtype="0">
                                  <p:stCondLst>
                                    <p:cond delay="0"/>
                                  </p:stCondLst>
                                  <p:childTnLst>
                                    <p:set>
                                      <p:cBhvr>
                                        <p:cTn dur="1" fill="hold">
                                          <p:stCondLst>
                                            <p:cond delay="0"/>
                                          </p:stCondLst>
                                        </p:cTn>
                                        <p:tgtEl>
                                          <p:spTgt spid="142"/>
                                        </p:tgtEl>
                                        <p:attrNameLst>
                                          <p:attrName>style.visibility</p:attrName>
                                        </p:attrNameLst>
                                      </p:cBhvr>
                                      <p:to>
                                        <p:strVal val="visible"/>
                                      </p:to>
                                    </p:set>
                                    <p:animEffect filter="fade" transition="in">
                                      <p:cBhvr>
                                        <p:cTn dur="1000"/>
                                        <p:tgtEl>
                                          <p:spTgt spid="14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8"/>
                                        </p:tgtEl>
                                        <p:attrNameLst>
                                          <p:attrName>style.visibility</p:attrName>
                                        </p:attrNameLst>
                                      </p:cBhvr>
                                      <p:to>
                                        <p:strVal val="visible"/>
                                      </p:to>
                                    </p:set>
                                    <p:animEffect filter="fade" transition="in">
                                      <p:cBhvr>
                                        <p:cTn dur="1000"/>
                                        <p:tgtEl>
                                          <p:spTgt spid="138"/>
                                        </p:tgtEl>
                                      </p:cBhvr>
                                    </p:animEffect>
                                  </p:childTnLst>
                                </p:cTn>
                              </p:par>
                              <p:par>
                                <p:cTn fill="hold" nodeType="withEffect" presetClass="entr" presetID="10" presetSubtype="0">
                                  <p:stCondLst>
                                    <p:cond delay="0"/>
                                  </p:stCondLst>
                                  <p:childTnLst>
                                    <p:set>
                                      <p:cBhvr>
                                        <p:cTn dur="1" fill="hold">
                                          <p:stCondLst>
                                            <p:cond delay="0"/>
                                          </p:stCondLst>
                                        </p:cTn>
                                        <p:tgtEl>
                                          <p:spTgt spid="141"/>
                                        </p:tgtEl>
                                        <p:attrNameLst>
                                          <p:attrName>style.visibility</p:attrName>
                                        </p:attrNameLst>
                                      </p:cBhvr>
                                      <p:to>
                                        <p:strVal val="visible"/>
                                      </p:to>
                                    </p:set>
                                    <p:animEffect filter="fade" transition="in">
                                      <p:cBhvr>
                                        <p:cTn dur="1000"/>
                                        <p:tgtEl>
                                          <p:spTgt spid="141"/>
                                        </p:tgtEl>
                                      </p:cBhvr>
                                    </p:animEffect>
                                  </p:childTnLst>
                                </p:cTn>
                              </p:par>
                              <p:par>
                                <p:cTn fill="hold" nodeType="withEffect" presetClass="entr" presetID="10" presetSubtype="0">
                                  <p:stCondLst>
                                    <p:cond delay="0"/>
                                  </p:stCondLst>
                                  <p:childTnLst>
                                    <p:set>
                                      <p:cBhvr>
                                        <p:cTn dur="1" fill="hold">
                                          <p:stCondLst>
                                            <p:cond delay="0"/>
                                          </p:stCondLst>
                                        </p:cTn>
                                        <p:tgtEl>
                                          <p:spTgt spid="143"/>
                                        </p:tgtEl>
                                        <p:attrNameLst>
                                          <p:attrName>style.visibility</p:attrName>
                                        </p:attrNameLst>
                                      </p:cBhvr>
                                      <p:to>
                                        <p:strVal val="visible"/>
                                      </p:to>
                                    </p:set>
                                    <p:animEffect filter="fade" transition="in">
                                      <p:cBhvr>
                                        <p:cTn dur="1000"/>
                                        <p:tgtEl>
                                          <p:spTgt spid="1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Slate">
  <a:themeElements>
    <a:clrScheme name="Slate">
      <a:dk1>
        <a:srgbClr val="FFFFFF"/>
      </a:dk1>
      <a:lt1>
        <a:srgbClr val="37474F"/>
      </a:lt1>
      <a:dk2>
        <a:srgbClr val="9E9E9E"/>
      </a:dk2>
      <a:lt2>
        <a:srgbClr val="E0E0E0"/>
      </a:lt2>
      <a:accent1>
        <a:srgbClr val="616161"/>
      </a:accent1>
      <a:accent2>
        <a:srgbClr val="78909C"/>
      </a:accent2>
      <a:accent3>
        <a:srgbClr val="CACACA"/>
      </a:accent3>
      <a:accent4>
        <a:srgbClr val="64FFDA"/>
      </a:accent4>
      <a:accent5>
        <a:srgbClr val="FFD966"/>
      </a:accent5>
      <a:accent6>
        <a:srgbClr val="F5F5F5"/>
      </a:accent6>
      <a:hlink>
        <a:srgbClr val="FFD966"/>
      </a:hlink>
      <a:folHlink>
        <a:srgbClr val="FFD966"/>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