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df8b407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df8b407c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f8b407c4_0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f8b407c4_0_1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df8b407c4_0_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df8b407c4_0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df8b407c4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df8b407c4_0_2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f8b407c4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f8b407c4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df8b407c4_0_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df8b407c4_0_2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df8b407c4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df8b407c4_0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df8b407c4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df8b407c4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df8b407c4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df8b407c4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df8b407c4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df8b407c4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df8b407c4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df8b407c4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df8b407c4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df8b407c4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df8b407c4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df8b407c4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df8b407c4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df8b407c4_0_1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df8b407c4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df8b407c4_0_1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175" spcFirstLastPara="1" rIns="76175" wrap="square" tIns="381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62337" y="1028701"/>
            <a:ext cx="8427600" cy="3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175" spcFirstLastPara="1" rIns="76175" wrap="square" tIns="381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b="1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  <a:defRPr b="1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62336" y="4891468"/>
            <a:ext cx="56526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8" y="25031"/>
            <a:ext cx="8520600" cy="153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Quantum Information on Nonlinearly Coupled Optical Modes</a:t>
            </a:r>
            <a:endParaRPr sz="4100"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1592194"/>
            <a:ext cx="85206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Optimal Control and Hardware Prospects </a:t>
            </a:r>
            <a:r>
              <a:rPr lang="en" sz="2000"/>
              <a:t>(arXiv:2002.07193)</a:t>
            </a:r>
            <a:br>
              <a:rPr lang="en" sz="2600"/>
            </a:b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May 12th, 2020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Stefan Krastanov, Mikkel Heuck, Jeffrey Shapiro,</a:t>
            </a:r>
            <a:br>
              <a:rPr lang="en" sz="2000"/>
            </a:br>
            <a:r>
              <a:rPr lang="en" sz="2000"/>
              <a:t>Prineha Narang, Dirk R. Englund, and Kurt Jacobs</a:t>
            </a:r>
            <a:endParaRPr sz="200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275" y="2377350"/>
            <a:ext cx="1613725" cy="6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300" y="4636373"/>
            <a:ext cx="3846099" cy="4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1600" y="4523375"/>
            <a:ext cx="799571" cy="4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2250" y="4484475"/>
            <a:ext cx="1443681" cy="5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462336" y="3886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Compact </a:t>
            </a:r>
            <a:r>
              <a:rPr b="1" lang="en"/>
              <a:t>Measurement-Free</a:t>
            </a:r>
            <a:r>
              <a:rPr lang="en"/>
              <a:t> Error Correction</a:t>
            </a:r>
            <a:br>
              <a:rPr lang="en"/>
            </a:br>
            <a:r>
              <a:rPr lang="en" sz="2400"/>
              <a:t>(did I mention it is room temperature)</a:t>
            </a:r>
            <a:endParaRPr sz="2400"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24913" l="0" r="0" t="0"/>
          <a:stretch/>
        </p:blipFill>
        <p:spPr>
          <a:xfrm>
            <a:off x="373750" y="1184425"/>
            <a:ext cx="8426905" cy="382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feasible is practical nonlinear interaction?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73" y="1253162"/>
            <a:ext cx="3007257" cy="329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4537225" y="1428750"/>
            <a:ext cx="4352700" cy="26847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Photons are great for quantum computing, because they do not have mass and do not interact with all the terrible things around them.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Photons offer exciting challenges for quantum computing because they do not readily interact with each other.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531125" y="4502325"/>
            <a:ext cx="3290700" cy="4089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 sz="1200"/>
              <a:t>© SMBC</a:t>
            </a:r>
            <a:endParaRPr b="0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462336" y="3886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Photon-Photon Interactions are Weak</a:t>
            </a:r>
            <a:br>
              <a:rPr lang="en"/>
            </a:br>
            <a:r>
              <a:rPr lang="en" sz="2400"/>
              <a:t>(but getting stronger thanks to heroic experimental efforts)</a:t>
            </a:r>
            <a:endParaRPr sz="2400"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2037195"/>
            <a:ext cx="4093369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type="title"/>
          </p:nvPr>
        </p:nvSpPr>
        <p:spPr>
          <a:xfrm>
            <a:off x="462336" y="42748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“N” is the number of “elementary operations” we can</a:t>
            </a:r>
            <a:br>
              <a:rPr lang="en" sz="2000"/>
            </a:br>
            <a:r>
              <a:rPr lang="en" sz="2000"/>
              <a:t>perform in a single cavity lifetime.</a:t>
            </a:r>
            <a:br>
              <a:rPr lang="en" sz="2000"/>
            </a:br>
            <a:r>
              <a:rPr lang="en" sz="2000"/>
              <a:t>Currently it is at ~0.03. A value of 1000 is within reach this decade.</a:t>
            </a:r>
            <a:endParaRPr sz="2000"/>
          </a:p>
        </p:txBody>
      </p:sp>
      <p:sp>
        <p:nvSpPr>
          <p:cNvPr id="209" name="Google Shape;209;p25"/>
          <p:cNvSpPr/>
          <p:nvPr/>
        </p:nvSpPr>
        <p:spPr>
          <a:xfrm>
            <a:off x="4413375" y="2170850"/>
            <a:ext cx="300000" cy="502800"/>
          </a:xfrm>
          <a:prstGeom prst="roundRect">
            <a:avLst>
              <a:gd fmla="val 16667" name="adj"/>
            </a:avLst>
          </a:prstGeom>
          <a:solidFill>
            <a:srgbClr val="3C78D8">
              <a:alpha val="29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4748725" y="2822750"/>
            <a:ext cx="753300" cy="4302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4748725" y="2170850"/>
            <a:ext cx="623100" cy="502800"/>
          </a:xfrm>
          <a:prstGeom prst="roundRect">
            <a:avLst>
              <a:gd fmla="val 16667" name="adj"/>
            </a:avLst>
          </a:prstGeom>
          <a:solidFill>
            <a:srgbClr val="38761D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4272325" y="1122788"/>
            <a:ext cx="1931100" cy="7608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Lifetime</a:t>
            </a:r>
            <a:br>
              <a:rPr lang="en" sz="1800">
                <a:solidFill>
                  <a:srgbClr val="1155CC"/>
                </a:solidFill>
              </a:rPr>
            </a:br>
            <a:r>
              <a:rPr b="0" lang="en" sz="1800">
                <a:solidFill>
                  <a:srgbClr val="1155CC"/>
                </a:solidFill>
              </a:rPr>
              <a:t>Might improve</a:t>
            </a:r>
            <a:br>
              <a:rPr b="0" lang="en" sz="1800">
                <a:solidFill>
                  <a:srgbClr val="1155CC"/>
                </a:solidFill>
              </a:rPr>
            </a:br>
            <a:r>
              <a:rPr b="0" lang="en" sz="1800">
                <a:solidFill>
                  <a:srgbClr val="1155CC"/>
                </a:solidFill>
              </a:rPr>
              <a:t>by an order of</a:t>
            </a:r>
            <a:br>
              <a:rPr b="0" lang="en" sz="1800">
                <a:solidFill>
                  <a:srgbClr val="1155CC"/>
                </a:solidFill>
              </a:rPr>
            </a:br>
            <a:r>
              <a:rPr b="0" lang="en" sz="1800">
                <a:solidFill>
                  <a:srgbClr val="1155CC"/>
                </a:solidFill>
              </a:rPr>
              <a:t>magnitude or two</a:t>
            </a:r>
            <a:endParaRPr b="0" sz="1800">
              <a:solidFill>
                <a:srgbClr val="1155CC"/>
              </a:solidFill>
            </a:endParaRPr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5541175" y="2189600"/>
            <a:ext cx="2764500" cy="7608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Interaction Strength</a:t>
            </a:r>
            <a:br>
              <a:rPr b="0" lang="en" sz="1800">
                <a:solidFill>
                  <a:srgbClr val="38761D"/>
                </a:solidFill>
              </a:rPr>
            </a:br>
            <a:r>
              <a:rPr b="0" lang="en" sz="1800">
                <a:solidFill>
                  <a:srgbClr val="38761D"/>
                </a:solidFill>
              </a:rPr>
              <a:t>Difficult to improve but colleagues in other fields are working on it</a:t>
            </a:r>
            <a:endParaRPr b="0" sz="1800">
              <a:solidFill>
                <a:srgbClr val="38761D"/>
              </a:solidFill>
            </a:endParaRP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4424725" y="3275450"/>
            <a:ext cx="3360900" cy="7608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Mode Overlap</a:t>
            </a:r>
            <a:br>
              <a:rPr b="0" lang="en" sz="1800">
                <a:solidFill>
                  <a:srgbClr val="B45F06"/>
                </a:solidFill>
              </a:rPr>
            </a:br>
            <a:r>
              <a:rPr b="0" lang="en" sz="1800">
                <a:solidFill>
                  <a:srgbClr val="B45F06"/>
                </a:solidFill>
              </a:rPr>
              <a:t>Potential for many orders of magnitude improvement</a:t>
            </a:r>
            <a:endParaRPr b="0" sz="1800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idx="1" type="body"/>
          </p:nvPr>
        </p:nvSpPr>
        <p:spPr>
          <a:xfrm>
            <a:off x="387900" y="1008600"/>
            <a:ext cx="305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Photon-Photon Interactions are Weak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800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but getting stronger thanks to heroic experimental efforts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b="0" l="0" r="0" t="35612"/>
          <a:stretch/>
        </p:blipFill>
        <p:spPr>
          <a:xfrm>
            <a:off x="3956325" y="937127"/>
            <a:ext cx="4471750" cy="391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4586975" y="365300"/>
            <a:ext cx="3798000" cy="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Second Harmonic Generation</a:t>
            </a:r>
            <a:br>
              <a:rPr lang="en" sz="1500">
                <a:solidFill>
                  <a:srgbClr val="000000"/>
                </a:solidFill>
              </a:rPr>
            </a:br>
            <a:r>
              <a:rPr lang="en" sz="1500">
                <a:solidFill>
                  <a:srgbClr val="000000"/>
                </a:solidFill>
              </a:rPr>
              <a:t>Experiments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62325" y="2217413"/>
            <a:ext cx="8316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extrapolate, in the next decade we will have hardware with N on the order of 1000,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would enable “engineeringly useful” operations, not just interesting physics experiments.</a:t>
            </a:r>
            <a:endParaRPr/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156450" y="3671000"/>
            <a:ext cx="8487600" cy="11889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Thank you for your attention!</a:t>
            </a:r>
            <a:br>
              <a:rPr lang="en" sz="1200">
                <a:solidFill>
                  <a:srgbClr val="666666"/>
                </a:solidFill>
              </a:rPr>
            </a:b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See </a:t>
            </a:r>
            <a:r>
              <a:rPr lang="en" sz="1200" u="sng">
                <a:solidFill>
                  <a:srgbClr val="666666"/>
                </a:solidFill>
              </a:rPr>
              <a:t>arXiv:2002.07193</a:t>
            </a:r>
            <a:r>
              <a:rPr lang="en" sz="1200">
                <a:solidFill>
                  <a:srgbClr val="666666"/>
                </a:solidFill>
              </a:rPr>
              <a:t> for more details.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This work was partially funded by the Mitre Quantum Moonshot initiative.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And thanks to Christopher Panuski and Ryan Hamerly for numerous helpful conversations.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462336" y="3886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Compact </a:t>
            </a:r>
            <a:r>
              <a:rPr b="1" lang="en"/>
              <a:t>Measurement-Free</a:t>
            </a:r>
            <a:r>
              <a:rPr lang="en"/>
              <a:t> Error Correction</a:t>
            </a:r>
            <a:br>
              <a:rPr lang="en"/>
            </a:br>
            <a:r>
              <a:rPr lang="en" sz="2400"/>
              <a:t>(did I mention it is room temperature)</a:t>
            </a:r>
            <a:endParaRPr sz="2400"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447050"/>
            <a:ext cx="5452929" cy="309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 Temperature Nonlinear Photonics?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62325" y="1123951"/>
            <a:ext cx="8427600" cy="4089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/>
              <a:t>Small things get jittery when heated (thermal broadening)!</a:t>
            </a:r>
            <a:endParaRPr b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5" y="1780425"/>
            <a:ext cx="3503100" cy="2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123100" y="3680925"/>
            <a:ext cx="3290700" cy="4089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 sz="1200"/>
              <a:t>Plakhotnik et al.</a:t>
            </a:r>
            <a:br>
              <a:rPr b="0" lang="en" sz="1200"/>
            </a:br>
            <a:r>
              <a:rPr b="0" lang="en" sz="1200"/>
              <a:t>Physical Review B 92.8 (2015): 081203</a:t>
            </a:r>
            <a:endParaRPr b="0" sz="12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175600" y="1989975"/>
            <a:ext cx="4281600" cy="9501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/>
              <a:t>Plot of</a:t>
            </a:r>
            <a:br>
              <a:rPr b="0" lang="en"/>
            </a:br>
            <a:r>
              <a:rPr b="0" lang="en"/>
              <a:t>Linewidth vs Temperature for NVs</a:t>
            </a:r>
            <a:br>
              <a:rPr b="0" lang="en"/>
            </a:br>
            <a:br>
              <a:rPr b="0" lang="en"/>
            </a:br>
            <a:r>
              <a:rPr b="0" lang="en"/>
              <a:t>More than GHz linewidth</a:t>
            </a:r>
            <a:br>
              <a:rPr b="0" lang="en"/>
            </a:br>
            <a:r>
              <a:rPr b="0" lang="en"/>
              <a:t>at room temperature.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1913" l="47289" r="1802" t="50062"/>
          <a:stretch/>
        </p:blipFill>
        <p:spPr>
          <a:xfrm>
            <a:off x="4637125" y="653521"/>
            <a:ext cx="4176598" cy="21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49816" l="47289" r="1802" t="3803"/>
          <a:stretch/>
        </p:blipFill>
        <p:spPr>
          <a:xfrm>
            <a:off x="460525" y="908175"/>
            <a:ext cx="4176598" cy="29816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Control of Bulk Nonlinear Optics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588" y="3721058"/>
            <a:ext cx="5007769" cy="7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081" y="2695154"/>
            <a:ext cx="1500900" cy="488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6"/>
          <p:cNvGrpSpPr/>
          <p:nvPr/>
        </p:nvGrpSpPr>
        <p:grpSpPr>
          <a:xfrm>
            <a:off x="5966775" y="3221000"/>
            <a:ext cx="1932870" cy="321075"/>
            <a:chOff x="5966775" y="3373400"/>
            <a:chExt cx="1932870" cy="321075"/>
          </a:xfrm>
        </p:grpSpPr>
        <p:pic>
          <p:nvPicPr>
            <p:cNvPr id="83" name="Google Shape;83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42975" y="3373406"/>
              <a:ext cx="1780463" cy="321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6"/>
            <p:cNvPicPr preferRelativeResize="0"/>
            <p:nvPr/>
          </p:nvPicPr>
          <p:blipFill rotWithShape="1">
            <a:blip r:embed="rId6">
              <a:alphaModFix/>
            </a:blip>
            <a:srcRect b="0" l="0" r="73628" t="0"/>
            <a:stretch/>
          </p:blipFill>
          <p:spPr>
            <a:xfrm>
              <a:off x="5966775" y="3373400"/>
              <a:ext cx="469525" cy="32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6"/>
            <p:cNvPicPr preferRelativeResize="0"/>
            <p:nvPr/>
          </p:nvPicPr>
          <p:blipFill rotWithShape="1">
            <a:blip r:embed="rId6">
              <a:alphaModFix/>
            </a:blip>
            <a:srcRect b="0" l="38819" r="0" t="0"/>
            <a:stretch/>
          </p:blipFill>
          <p:spPr>
            <a:xfrm>
              <a:off x="6810345" y="3373400"/>
              <a:ext cx="1089300" cy="321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6"/>
          <p:cNvSpPr/>
          <p:nvPr/>
        </p:nvSpPr>
        <p:spPr>
          <a:xfrm>
            <a:off x="6005600" y="2831866"/>
            <a:ext cx="334800" cy="215100"/>
          </a:xfrm>
          <a:prstGeom prst="roundRect">
            <a:avLst>
              <a:gd fmla="val 16667" name="adj"/>
            </a:avLst>
          </a:prstGeom>
          <a:solidFill>
            <a:srgbClr val="3C78D8">
              <a:alpha val="29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7064131" y="2831866"/>
            <a:ext cx="334800" cy="2151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596487" y="3889825"/>
            <a:ext cx="614700" cy="3582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891844" y="3280519"/>
            <a:ext cx="334800" cy="215100"/>
          </a:xfrm>
          <a:prstGeom prst="roundRect">
            <a:avLst>
              <a:gd fmla="val 16667" name="adj"/>
            </a:avLst>
          </a:prstGeom>
          <a:solidFill>
            <a:srgbClr val="38761D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6012125" y="3280525"/>
            <a:ext cx="334800" cy="215100"/>
          </a:xfrm>
          <a:prstGeom prst="roundRect">
            <a:avLst>
              <a:gd fmla="val 16667" name="adj"/>
            </a:avLst>
          </a:prstGeom>
          <a:solidFill>
            <a:srgbClr val="351C75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7566964" y="3280519"/>
            <a:ext cx="334800" cy="2151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3385817" y="3889825"/>
            <a:ext cx="208200" cy="358200"/>
          </a:xfrm>
          <a:prstGeom prst="roundRect">
            <a:avLst>
              <a:gd fmla="val 16667" name="adj"/>
            </a:avLst>
          </a:prstGeom>
          <a:solidFill>
            <a:srgbClr val="3C78D8">
              <a:alpha val="29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254781" y="3889825"/>
            <a:ext cx="208200" cy="3582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5462980" y="3889829"/>
            <a:ext cx="280200" cy="358200"/>
          </a:xfrm>
          <a:prstGeom prst="roundRect">
            <a:avLst>
              <a:gd fmla="val 16667" name="adj"/>
            </a:avLst>
          </a:prstGeom>
          <a:solidFill>
            <a:srgbClr val="38761D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640075" y="3889825"/>
            <a:ext cx="614700" cy="358200"/>
          </a:xfrm>
          <a:prstGeom prst="roundRect">
            <a:avLst>
              <a:gd fmla="val 16667" name="adj"/>
            </a:avLst>
          </a:prstGeom>
          <a:solidFill>
            <a:srgbClr val="351C75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2681975" y="4251500"/>
            <a:ext cx="2052900" cy="7608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Quantum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Second-Harmonic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Generation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205975" y="4251500"/>
            <a:ext cx="2052900" cy="7608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Three-wave mixing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with a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controllable</a:t>
            </a:r>
            <a:br>
              <a:rPr lang="en" sz="1200">
                <a:solidFill>
                  <a:srgbClr val="666666"/>
                </a:solidFill>
              </a:rPr>
            </a:br>
            <a:r>
              <a:rPr lang="en" sz="1200">
                <a:solidFill>
                  <a:srgbClr val="666666"/>
                </a:solidFill>
              </a:rPr>
              <a:t>classical pump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62336" y="22174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These are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Compact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Versatile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     Re-Programmable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Room Temperature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Quantum Processing Units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Programmable</a:t>
            </a:r>
            <a:r>
              <a:rPr lang="en"/>
              <a:t> by an</a:t>
            </a:r>
            <a:r>
              <a:rPr lang="en">
                <a:solidFill>
                  <a:schemeClr val="dk1"/>
                </a:solidFill>
              </a:rPr>
              <a:t> Optimal Control Approach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629" y="2040450"/>
            <a:ext cx="6414301" cy="9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4753425" y="2272599"/>
            <a:ext cx="839700" cy="509700"/>
          </a:xfrm>
          <a:prstGeom prst="roundRect">
            <a:avLst>
              <a:gd fmla="val 16667" name="adj"/>
            </a:avLst>
          </a:prstGeom>
          <a:solidFill>
            <a:srgbClr val="351C75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Programmable by an Optimal Control Approach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02" y="2767098"/>
            <a:ext cx="1847850" cy="21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62325" y="1847263"/>
            <a:ext cx="3556200" cy="8286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Example target operation:</a:t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0" lang="en" sz="1400"/>
              <a:t>Pumping mode b</a:t>
            </a:r>
            <a:br>
              <a:rPr b="0" lang="en" sz="1400"/>
            </a:br>
            <a:r>
              <a:rPr b="0" lang="en" sz="1400"/>
              <a:t>conditioned on parity</a:t>
            </a:r>
            <a:endParaRPr b="0" sz="14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213525" y="969131"/>
            <a:ext cx="3556200" cy="4089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/>
              <a:t>Example realization:</a:t>
            </a:r>
            <a:endParaRPr b="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97" y="1282652"/>
            <a:ext cx="3630700" cy="55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1394596" y="1405012"/>
            <a:ext cx="445800" cy="2598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1241857" y="1405012"/>
            <a:ext cx="150900" cy="259800"/>
          </a:xfrm>
          <a:prstGeom prst="roundRect">
            <a:avLst>
              <a:gd fmla="val 16667" name="adj"/>
            </a:avLst>
          </a:prstGeom>
          <a:solidFill>
            <a:srgbClr val="3C78D8">
              <a:alpha val="29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2596881" y="1405012"/>
            <a:ext cx="150900" cy="259800"/>
          </a:xfrm>
          <a:prstGeom prst="roundRect">
            <a:avLst>
              <a:gd fmla="val 16667" name="adj"/>
            </a:avLst>
          </a:prstGeom>
          <a:solidFill>
            <a:srgbClr val="FF8301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2747828" y="1405014"/>
            <a:ext cx="203100" cy="259800"/>
          </a:xfrm>
          <a:prstGeom prst="roundRect">
            <a:avLst>
              <a:gd fmla="val 16667" name="adj"/>
            </a:avLst>
          </a:prstGeom>
          <a:solidFill>
            <a:srgbClr val="38761D">
              <a:alpha val="30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2151211" y="1405012"/>
            <a:ext cx="445800" cy="259800"/>
          </a:xfrm>
          <a:prstGeom prst="roundRect">
            <a:avLst>
              <a:gd fmla="val 16667" name="adj"/>
            </a:avLst>
          </a:prstGeom>
          <a:solidFill>
            <a:srgbClr val="351C75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1044912" y="2832381"/>
            <a:ext cx="1588496" cy="318300"/>
            <a:chOff x="816312" y="2832381"/>
            <a:chExt cx="1588496" cy="318300"/>
          </a:xfrm>
        </p:grpSpPr>
        <p:sp>
          <p:nvSpPr>
            <p:cNvPr id="125" name="Google Shape;125;p19"/>
            <p:cNvSpPr/>
            <p:nvPr/>
          </p:nvSpPr>
          <p:spPr>
            <a:xfrm>
              <a:off x="816312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983836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1513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9071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2074684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2242208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>
            <a:off x="1044912" y="3254740"/>
            <a:ext cx="1588496" cy="318300"/>
            <a:chOff x="816312" y="2832381"/>
            <a:chExt cx="1588496" cy="318300"/>
          </a:xfrm>
        </p:grpSpPr>
        <p:sp>
          <p:nvSpPr>
            <p:cNvPr id="132" name="Google Shape;132;p19"/>
            <p:cNvSpPr/>
            <p:nvPr/>
          </p:nvSpPr>
          <p:spPr>
            <a:xfrm>
              <a:off x="816312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983836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1513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19071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074684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2242208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9"/>
          <p:cNvGrpSpPr/>
          <p:nvPr/>
        </p:nvGrpSpPr>
        <p:grpSpPr>
          <a:xfrm>
            <a:off x="1044912" y="3677100"/>
            <a:ext cx="1588496" cy="318300"/>
            <a:chOff x="816312" y="2832381"/>
            <a:chExt cx="1588496" cy="318300"/>
          </a:xfrm>
        </p:grpSpPr>
        <p:sp>
          <p:nvSpPr>
            <p:cNvPr id="139" name="Google Shape;139;p19"/>
            <p:cNvSpPr/>
            <p:nvPr/>
          </p:nvSpPr>
          <p:spPr>
            <a:xfrm>
              <a:off x="816312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983836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11513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9071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2074684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2242208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>
            <a:off x="1044912" y="4099460"/>
            <a:ext cx="1588496" cy="318300"/>
            <a:chOff x="816312" y="2832381"/>
            <a:chExt cx="1588496" cy="318300"/>
          </a:xfrm>
        </p:grpSpPr>
        <p:sp>
          <p:nvSpPr>
            <p:cNvPr id="146" name="Google Shape;146;p19"/>
            <p:cNvSpPr/>
            <p:nvPr/>
          </p:nvSpPr>
          <p:spPr>
            <a:xfrm>
              <a:off x="816312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983836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1513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9071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074684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242208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1044912" y="4521819"/>
            <a:ext cx="1588496" cy="318300"/>
            <a:chOff x="816312" y="2832381"/>
            <a:chExt cx="1588496" cy="318300"/>
          </a:xfrm>
        </p:grpSpPr>
        <p:sp>
          <p:nvSpPr>
            <p:cNvPr id="153" name="Google Shape;153;p19"/>
            <p:cNvSpPr/>
            <p:nvPr/>
          </p:nvSpPr>
          <p:spPr>
            <a:xfrm>
              <a:off x="816312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983836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1513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907160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C78D8">
                <a:alpha val="291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074684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FF8301">
                <a:alpha val="29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2242208" y="2832381"/>
              <a:ext cx="162600" cy="318300"/>
            </a:xfrm>
            <a:prstGeom prst="roundRect">
              <a:avLst>
                <a:gd fmla="val 16667" name="adj"/>
              </a:avLst>
            </a:prstGeom>
            <a:solidFill>
              <a:srgbClr val="38761D">
                <a:alpha val="30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b="9566" l="81291" r="2856" t="50589"/>
          <a:stretch/>
        </p:blipFill>
        <p:spPr>
          <a:xfrm>
            <a:off x="7410804" y="1464618"/>
            <a:ext cx="946192" cy="1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5">
            <a:alphaModFix/>
          </a:blip>
          <a:srcRect b="0" l="23559" r="35230" t="92943"/>
          <a:stretch/>
        </p:blipFill>
        <p:spPr>
          <a:xfrm>
            <a:off x="5020104" y="4803759"/>
            <a:ext cx="2459898" cy="2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5">
            <a:alphaModFix/>
          </a:blip>
          <a:srcRect b="6393" l="0" r="57294" t="0"/>
          <a:stretch/>
        </p:blipFill>
        <p:spPr>
          <a:xfrm>
            <a:off x="4800800" y="1333200"/>
            <a:ext cx="2549017" cy="349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462336" y="22174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Exciting Examples of Room Temperature Control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462336" y="2743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 Temperature Compiled Toffoli Gate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30662" l="0" r="0" t="37801"/>
          <a:stretch/>
        </p:blipFill>
        <p:spPr>
          <a:xfrm>
            <a:off x="1679675" y="1960625"/>
            <a:ext cx="5992899" cy="16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462325" y="1408538"/>
            <a:ext cx="8427600" cy="8730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Others: At least 6 multi-qubit gates.</a:t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/>
              <a:t>Our approach</a:t>
            </a:r>
            <a:r>
              <a:rPr b="0" lang="en"/>
              <a:t>: A single application of our triply-resonant cavity gate.</a:t>
            </a:r>
            <a:endParaRPr b="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0"/>
          </a:p>
        </p:txBody>
      </p:sp>
      <p:sp>
        <p:nvSpPr>
          <p:cNvPr id="174" name="Google Shape;174;p21"/>
          <p:cNvSpPr/>
          <p:nvPr/>
        </p:nvSpPr>
        <p:spPr>
          <a:xfrm>
            <a:off x="1662350" y="1884000"/>
            <a:ext cx="234600" cy="2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462336" y="388620"/>
            <a:ext cx="8427600" cy="562800"/>
          </a:xfrm>
          <a:prstGeom prst="rect">
            <a:avLst/>
          </a:prstGeom>
        </p:spPr>
        <p:txBody>
          <a:bodyPr anchorCtr="0" anchor="ctr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Compact </a:t>
            </a:r>
            <a:r>
              <a:rPr b="1" lang="en"/>
              <a:t>Measurement-Free</a:t>
            </a:r>
            <a:r>
              <a:rPr lang="en"/>
              <a:t> Error Correction</a:t>
            </a:r>
            <a:br>
              <a:rPr lang="en"/>
            </a:br>
            <a:r>
              <a:rPr lang="en" sz="2400"/>
              <a:t>(did I mention it is room temperature)</a:t>
            </a:r>
            <a:endParaRPr sz="2400"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462325" y="1218038"/>
            <a:ext cx="8427600" cy="8730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/>
              <a:t>First c</a:t>
            </a:r>
            <a:r>
              <a:rPr b="0" lang="en"/>
              <a:t>orrection step (with the use of some ancillas):</a:t>
            </a:r>
            <a:endParaRPr b="0"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34823" l="28627" r="20278" t="0"/>
          <a:stretch/>
        </p:blipFill>
        <p:spPr>
          <a:xfrm>
            <a:off x="2319600" y="1563475"/>
            <a:ext cx="3611549" cy="167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800" y="2567724"/>
            <a:ext cx="1746350" cy="508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462325" y="3808838"/>
            <a:ext cx="8427600" cy="873000"/>
          </a:xfrm>
          <a:prstGeom prst="rect">
            <a:avLst/>
          </a:prstGeom>
        </p:spPr>
        <p:txBody>
          <a:bodyPr anchorCtr="0" anchor="t" bIns="38100" lIns="76175" spcFirstLastPara="1" rIns="76175" wrap="square" tIns="38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0" lang="en"/>
              <a:t>Second</a:t>
            </a:r>
            <a:r>
              <a:rPr b="0" lang="en"/>
              <a:t> correction step:</a:t>
            </a:r>
            <a:endParaRPr b="0"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525" y="4207325"/>
            <a:ext cx="2525401" cy="76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2"/>
          <p:cNvGrpSpPr/>
          <p:nvPr/>
        </p:nvGrpSpPr>
        <p:grpSpPr>
          <a:xfrm>
            <a:off x="6597953" y="3203679"/>
            <a:ext cx="2371046" cy="485970"/>
            <a:chOff x="6597953" y="3203679"/>
            <a:chExt cx="2371046" cy="485970"/>
          </a:xfrm>
        </p:grpSpPr>
        <p:pic>
          <p:nvPicPr>
            <p:cNvPr id="186" name="Google Shape;186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7953" y="3203679"/>
              <a:ext cx="2371046" cy="48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43442" y="3345487"/>
              <a:ext cx="95916" cy="164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