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</p:sldIdLst>
  <p:sldSz cy="5143500" cx="9144000"/>
  <p:notesSz cx="6858000" cy="9144000"/>
  <p:embeddedFontLst>
    <p:embeddedFont>
      <p:font typeface="Proxima Nova"/>
      <p:regular r:id="rId26"/>
      <p:bold r:id="rId27"/>
      <p:italic r:id="rId28"/>
      <p:boldItalic r:id="rId29"/>
    </p:embeddedFont>
    <p:embeddedFont>
      <p:font typeface="Alfa Slab One"/>
      <p:regular r:id="rId3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ProximaNova-regular.fntdata"/><Relationship Id="rId25" Type="http://schemas.openxmlformats.org/officeDocument/2006/relationships/slide" Target="slides/slide21.xml"/><Relationship Id="rId28" Type="http://schemas.openxmlformats.org/officeDocument/2006/relationships/font" Target="fonts/ProximaNova-italic.fntdata"/><Relationship Id="rId27" Type="http://schemas.openxmlformats.org/officeDocument/2006/relationships/font" Target="fonts/ProximaNova-bold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ProximaNova-boldItalic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0" Type="http://schemas.openxmlformats.org/officeDocument/2006/relationships/font" Target="fonts/AlfaSlabOne-regular.fnt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71bdbc010_0_1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371bdbc010_0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371bdbc010_0_2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371bdbc010_0_2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71bdbc010_0_1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371bdbc010_0_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371bdbc010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371bdbc010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371bdbc010_0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371bdbc010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371bdbc010_0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371bdbc010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371bdbc010_0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371bdbc010_0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371bdbc010_0_1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371bdbc010_0_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371bdbc010_0_1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371bdbc010_0_1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371bdbc010_0_1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371bdbc010_0_1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371bdbc010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371bdbc010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371bdbc010_0_1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371bdbc010_0_1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35e756baea_1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35e756baea_1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71bdbc010_0_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71bdbc010_0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371bdbc010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371bdbc010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371bdbc010_0_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371bdbc010_0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71bdbc010_0_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371bdbc010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71bdbc010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371bdbc010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371bdbc010_0_1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371bdbc010_0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71bdbc010_0_1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371bdbc010_0_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4278300" y="2751163"/>
            <a:ext cx="587400" cy="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" name="Google Shape;11;p2"/>
          <p:cNvSpPr txBox="1"/>
          <p:nvPr>
            <p:ph type="ctrTitle"/>
          </p:nvPr>
        </p:nvSpPr>
        <p:spPr>
          <a:xfrm>
            <a:off x="311700" y="595975"/>
            <a:ext cx="8520600" cy="195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311700" y="3165823"/>
            <a:ext cx="8520600" cy="73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/>
          <p:nvPr>
            <p:ph hasCustomPrompt="1" type="title"/>
          </p:nvPr>
        </p:nvSpPr>
        <p:spPr>
          <a:xfrm>
            <a:off x="311700" y="1167925"/>
            <a:ext cx="8520600" cy="1980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/>
          <p:nvPr>
            <p:ph idx="1" type="body"/>
          </p:nvPr>
        </p:nvSpPr>
        <p:spPr>
          <a:xfrm>
            <a:off x="311700" y="3224250"/>
            <a:ext cx="85206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9" name="Google Shape;49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/>
          <p:nvPr>
            <p:ph type="title"/>
          </p:nvPr>
        </p:nvSpPr>
        <p:spPr>
          <a:xfrm>
            <a:off x="311700" y="2480550"/>
            <a:ext cx="8114400" cy="244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6" name="Google Shape;16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0" name="Google Shape;20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3" name="Google Shape;23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8" name="Google Shape;28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/>
          <p:nvPr>
            <p:ph type="title"/>
          </p:nvPr>
        </p:nvSpPr>
        <p:spPr>
          <a:xfrm>
            <a:off x="311700" y="6318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1" name="Google Shape;31;p7"/>
          <p:cNvSpPr txBox="1"/>
          <p:nvPr>
            <p:ph idx="1" type="body"/>
          </p:nvPr>
        </p:nvSpPr>
        <p:spPr>
          <a:xfrm>
            <a:off x="311700" y="1490875"/>
            <a:ext cx="2808000" cy="307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2" name="Google Shape;32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3"/>
        </a:solidFill>
      </p:bgPr>
    </p:bg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/>
          <p:nvPr>
            <p:ph type="title"/>
          </p:nvPr>
        </p:nvSpPr>
        <p:spPr>
          <a:xfrm>
            <a:off x="490250" y="526350"/>
            <a:ext cx="5683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5" name="Google Shape;35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10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8" name="Google Shape;38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9" name="Google Shape;39;p9"/>
          <p:cNvSpPr txBox="1"/>
          <p:nvPr>
            <p:ph type="title"/>
          </p:nvPr>
        </p:nvSpPr>
        <p:spPr>
          <a:xfrm>
            <a:off x="265500" y="1375599"/>
            <a:ext cx="4045200" cy="155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/>
        </p:txBody>
      </p:sp>
      <p:sp>
        <p:nvSpPr>
          <p:cNvPr id="40" name="Google Shape;40;p9"/>
          <p:cNvSpPr txBox="1"/>
          <p:nvPr>
            <p:ph idx="1" type="subTitle"/>
          </p:nvPr>
        </p:nvSpPr>
        <p:spPr>
          <a:xfrm>
            <a:off x="265500" y="2981125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41" name="Google Shape;41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2" name="Google Shape;42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/>
          <p:nvPr>
            <p:ph idx="1" type="body"/>
          </p:nvPr>
        </p:nvSpPr>
        <p:spPr>
          <a:xfrm>
            <a:off x="319500" y="42337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lfa Slab One"/>
              <a:buNone/>
              <a:defRPr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</a:lstStyle>
          <a:p/>
        </p:txBody>
      </p:sp>
      <p:sp>
        <p:nvSpPr>
          <p:cNvPr id="45" name="Google Shape;45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gameday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xima Nova"/>
              <a:buChar char="●"/>
              <a:defRPr sz="18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jpg"/><Relationship Id="rId4" Type="http://schemas.openxmlformats.org/officeDocument/2006/relationships/image" Target="../media/image15.png"/><Relationship Id="rId5" Type="http://schemas.openxmlformats.org/officeDocument/2006/relationships/image" Target="../media/image17.png"/><Relationship Id="rId6" Type="http://schemas.openxmlformats.org/officeDocument/2006/relationships/image" Target="../media/image23.png"/><Relationship Id="rId7" Type="http://schemas.openxmlformats.org/officeDocument/2006/relationships/image" Target="../media/image2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8.png"/><Relationship Id="rId4" Type="http://schemas.openxmlformats.org/officeDocument/2006/relationships/image" Target="../media/image2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4.png"/><Relationship Id="rId4" Type="http://schemas.openxmlformats.org/officeDocument/2006/relationships/image" Target="../media/image39.png"/><Relationship Id="rId5" Type="http://schemas.openxmlformats.org/officeDocument/2006/relationships/image" Target="../media/image51.png"/><Relationship Id="rId6" Type="http://schemas.openxmlformats.org/officeDocument/2006/relationships/image" Target="../media/image3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0.png"/><Relationship Id="rId4" Type="http://schemas.openxmlformats.org/officeDocument/2006/relationships/image" Target="../media/image47.png"/><Relationship Id="rId5" Type="http://schemas.openxmlformats.org/officeDocument/2006/relationships/image" Target="../media/image32.png"/><Relationship Id="rId6" Type="http://schemas.openxmlformats.org/officeDocument/2006/relationships/image" Target="../media/image5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1.png"/><Relationship Id="rId4" Type="http://schemas.openxmlformats.org/officeDocument/2006/relationships/image" Target="../media/image33.png"/><Relationship Id="rId5" Type="http://schemas.openxmlformats.org/officeDocument/2006/relationships/image" Target="../media/image30.png"/><Relationship Id="rId6" Type="http://schemas.openxmlformats.org/officeDocument/2006/relationships/image" Target="../media/image41.png"/><Relationship Id="rId7" Type="http://schemas.openxmlformats.org/officeDocument/2006/relationships/image" Target="../media/image4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4.gif"/><Relationship Id="rId4" Type="http://schemas.openxmlformats.org/officeDocument/2006/relationships/image" Target="../media/image35.gif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7.jpg"/><Relationship Id="rId4" Type="http://schemas.openxmlformats.org/officeDocument/2006/relationships/image" Target="../media/image38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1.png"/><Relationship Id="rId4" Type="http://schemas.openxmlformats.org/officeDocument/2006/relationships/image" Target="../media/image1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3.png"/><Relationship Id="rId4" Type="http://schemas.openxmlformats.org/officeDocument/2006/relationships/image" Target="../media/image46.png"/><Relationship Id="rId5" Type="http://schemas.openxmlformats.org/officeDocument/2006/relationships/image" Target="../media/image48.png"/><Relationship Id="rId6" Type="http://schemas.openxmlformats.org/officeDocument/2006/relationships/image" Target="../media/image42.gif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gif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Relationship Id="rId4" Type="http://schemas.openxmlformats.org/officeDocument/2006/relationships/image" Target="../media/image2.png"/><Relationship Id="rId5" Type="http://schemas.openxmlformats.org/officeDocument/2006/relationships/image" Target="../media/image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gif"/><Relationship Id="rId4" Type="http://schemas.openxmlformats.org/officeDocument/2006/relationships/image" Target="../media/image1.png"/><Relationship Id="rId5" Type="http://schemas.openxmlformats.org/officeDocument/2006/relationships/image" Target="../media/image19.jpg"/><Relationship Id="rId6" Type="http://schemas.openxmlformats.org/officeDocument/2006/relationships/image" Target="../media/image5.png"/><Relationship Id="rId7" Type="http://schemas.openxmlformats.org/officeDocument/2006/relationships/image" Target="../media/image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png"/><Relationship Id="rId4" Type="http://schemas.openxmlformats.org/officeDocument/2006/relationships/image" Target="../media/image13.png"/><Relationship Id="rId5" Type="http://schemas.openxmlformats.org/officeDocument/2006/relationships/image" Target="../media/image18.png"/><Relationship Id="rId6" Type="http://schemas.openxmlformats.org/officeDocument/2006/relationships/image" Target="../media/image8.jpg"/><Relationship Id="rId7" Type="http://schemas.openxmlformats.org/officeDocument/2006/relationships/image" Target="../media/image2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2.png"/><Relationship Id="rId4" Type="http://schemas.openxmlformats.org/officeDocument/2006/relationships/image" Target="../media/image8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Relationship Id="rId4" Type="http://schemas.openxmlformats.org/officeDocument/2006/relationships/image" Target="../media/image25.png"/><Relationship Id="rId5" Type="http://schemas.openxmlformats.org/officeDocument/2006/relationships/image" Target="../media/image36.png"/><Relationship Id="rId6" Type="http://schemas.openxmlformats.org/officeDocument/2006/relationships/image" Target="../media/image27.png"/><Relationship Id="rId7" Type="http://schemas.openxmlformats.org/officeDocument/2006/relationships/image" Target="../media/image20.gi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 txBox="1"/>
          <p:nvPr>
            <p:ph type="ctrTitle"/>
          </p:nvPr>
        </p:nvSpPr>
        <p:spPr>
          <a:xfrm>
            <a:off x="180475" y="595975"/>
            <a:ext cx="8783100" cy="195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Hobby Electronics for Outreach and Research</a:t>
            </a:r>
            <a:endParaRPr/>
          </a:p>
        </p:txBody>
      </p:sp>
      <p:sp>
        <p:nvSpPr>
          <p:cNvPr id="57" name="Google Shape;57;p13"/>
          <p:cNvSpPr txBox="1"/>
          <p:nvPr>
            <p:ph idx="1" type="subTitle"/>
          </p:nvPr>
        </p:nvSpPr>
        <p:spPr>
          <a:xfrm>
            <a:off x="311700" y="3165823"/>
            <a:ext cx="8520600" cy="73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Stefan Krastanov</a:t>
            </a:r>
            <a:br>
              <a:rPr lang="en"/>
            </a:br>
            <a:r>
              <a:rPr lang="en"/>
              <a:t>Engineering Day at Yale</a:t>
            </a:r>
            <a:br>
              <a:rPr lang="en"/>
            </a:br>
            <a:r>
              <a:rPr lang="en"/>
              <a:t>(under the patronage of Yale SWE)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2"/>
          <p:cNvSpPr txBox="1"/>
          <p:nvPr>
            <p:ph type="title"/>
          </p:nvPr>
        </p:nvSpPr>
        <p:spPr>
          <a:xfrm>
            <a:off x="265500" y="1375599"/>
            <a:ext cx="4045200" cy="155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Arduino</a:t>
            </a:r>
            <a:endParaRPr/>
          </a:p>
        </p:txBody>
      </p:sp>
      <p:sp>
        <p:nvSpPr>
          <p:cNvPr id="137" name="Google Shape;137;p22"/>
          <p:cNvSpPr txBox="1"/>
          <p:nvPr>
            <p:ph idx="1" type="subTitle"/>
          </p:nvPr>
        </p:nvSpPr>
        <p:spPr>
          <a:xfrm>
            <a:off x="265500" y="2981125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Rock Star of Hobby Electronics</a:t>
            </a:r>
            <a:endParaRPr/>
          </a:p>
        </p:txBody>
      </p:sp>
      <p:pic>
        <p:nvPicPr>
          <p:cNvPr id="138" name="Google Shape;13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39300" y="1249275"/>
            <a:ext cx="4528500" cy="27548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23"/>
          <p:cNvPicPr preferRelativeResize="0"/>
          <p:nvPr/>
        </p:nvPicPr>
        <p:blipFill rotWithShape="1">
          <a:blip r:embed="rId3">
            <a:alphaModFix/>
          </a:blip>
          <a:srcRect b="0" l="0" r="0" t="12033"/>
          <a:stretch/>
        </p:blipFill>
        <p:spPr>
          <a:xfrm>
            <a:off x="1590700" y="44125"/>
            <a:ext cx="5780598" cy="5085199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Arduino</a:t>
            </a:r>
            <a:endParaRPr/>
          </a:p>
        </p:txBody>
      </p:sp>
      <p:pic>
        <p:nvPicPr>
          <p:cNvPr id="145" name="Google Shape;145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66798" y="44125"/>
            <a:ext cx="3635602" cy="35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3" y="3754350"/>
            <a:ext cx="3919311" cy="35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70325" y="4567975"/>
            <a:ext cx="3747975" cy="356950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23"/>
          <p:cNvSpPr/>
          <p:nvPr/>
        </p:nvSpPr>
        <p:spPr>
          <a:xfrm>
            <a:off x="996625" y="3206428"/>
            <a:ext cx="561600" cy="2307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23"/>
          <p:cNvSpPr/>
          <p:nvPr/>
        </p:nvSpPr>
        <p:spPr>
          <a:xfrm rot="10800000">
            <a:off x="7397368" y="2837461"/>
            <a:ext cx="561600" cy="2307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23"/>
          <p:cNvSpPr/>
          <p:nvPr/>
        </p:nvSpPr>
        <p:spPr>
          <a:xfrm>
            <a:off x="7414879" y="1857828"/>
            <a:ext cx="561600" cy="2307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1" name="Google Shape;151;p23"/>
          <p:cNvPicPr preferRelativeResize="0"/>
          <p:nvPr/>
        </p:nvPicPr>
        <p:blipFill rotWithShape="1">
          <a:blip r:embed="rId7">
            <a:alphaModFix/>
          </a:blip>
          <a:srcRect b="0" l="4384" r="50129" t="0"/>
          <a:stretch/>
        </p:blipFill>
        <p:spPr>
          <a:xfrm>
            <a:off x="171800" y="2993487"/>
            <a:ext cx="792347" cy="6565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2" name="Google Shape;152;p23"/>
          <p:cNvCxnSpPr/>
          <p:nvPr/>
        </p:nvCxnSpPr>
        <p:spPr>
          <a:xfrm>
            <a:off x="8020050" y="2144388"/>
            <a:ext cx="321000" cy="0"/>
          </a:xfrm>
          <a:prstGeom prst="straightConnector1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53" name="Google Shape;153;p23"/>
          <p:cNvCxnSpPr/>
          <p:nvPr/>
        </p:nvCxnSpPr>
        <p:spPr>
          <a:xfrm>
            <a:off x="8341050" y="1799463"/>
            <a:ext cx="321000" cy="0"/>
          </a:xfrm>
          <a:prstGeom prst="straightConnector1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54" name="Google Shape;154;p23"/>
          <p:cNvCxnSpPr/>
          <p:nvPr/>
        </p:nvCxnSpPr>
        <p:spPr>
          <a:xfrm>
            <a:off x="8343400" y="1800988"/>
            <a:ext cx="0" cy="345900"/>
          </a:xfrm>
          <a:prstGeom prst="straightConnector1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55" name="Google Shape;155;p23"/>
          <p:cNvCxnSpPr/>
          <p:nvPr/>
        </p:nvCxnSpPr>
        <p:spPr>
          <a:xfrm>
            <a:off x="7985050" y="3124000"/>
            <a:ext cx="321000" cy="0"/>
          </a:xfrm>
          <a:prstGeom prst="straightConnector1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56" name="Google Shape;156;p23"/>
          <p:cNvCxnSpPr/>
          <p:nvPr/>
        </p:nvCxnSpPr>
        <p:spPr>
          <a:xfrm>
            <a:off x="8306050" y="2779075"/>
            <a:ext cx="321000" cy="0"/>
          </a:xfrm>
          <a:prstGeom prst="straightConnector1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57" name="Google Shape;157;p23"/>
          <p:cNvCxnSpPr/>
          <p:nvPr/>
        </p:nvCxnSpPr>
        <p:spPr>
          <a:xfrm>
            <a:off x="8308400" y="2780600"/>
            <a:ext cx="0" cy="345900"/>
          </a:xfrm>
          <a:prstGeom prst="straightConnector1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4"/>
          <p:cNvSpPr txBox="1"/>
          <p:nvPr>
            <p:ph type="title"/>
          </p:nvPr>
        </p:nvSpPr>
        <p:spPr>
          <a:xfrm>
            <a:off x="265500" y="1375599"/>
            <a:ext cx="4045200" cy="155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Where to Get Materials?</a:t>
            </a:r>
            <a:endParaRPr/>
          </a:p>
        </p:txBody>
      </p:sp>
      <p:sp>
        <p:nvSpPr>
          <p:cNvPr id="163" name="Google Shape;163;p24"/>
          <p:cNvSpPr txBox="1"/>
          <p:nvPr>
            <p:ph idx="1" type="subTitle"/>
          </p:nvPr>
        </p:nvSpPr>
        <p:spPr>
          <a:xfrm>
            <a:off x="265500" y="2981125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And support!</a:t>
            </a:r>
            <a:endParaRPr/>
          </a:p>
        </p:txBody>
      </p:sp>
      <p:pic>
        <p:nvPicPr>
          <p:cNvPr id="164" name="Google Shape;16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07252" y="1422399"/>
            <a:ext cx="2562849" cy="1153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93700" y="2706332"/>
            <a:ext cx="2562850" cy="8940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Adafruit</a:t>
            </a:r>
            <a:endParaRPr sz="2000"/>
          </a:p>
        </p:txBody>
      </p:sp>
      <p:pic>
        <p:nvPicPr>
          <p:cNvPr id="171" name="Google Shape;17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51788" y="292625"/>
            <a:ext cx="4117775" cy="216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28900" y="2696925"/>
            <a:ext cx="3843245" cy="216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4944" y="2696920"/>
            <a:ext cx="3381353" cy="23432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91221" y="1170125"/>
            <a:ext cx="3108174" cy="241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Sparkfun</a:t>
            </a:r>
            <a:endParaRPr/>
          </a:p>
        </p:txBody>
      </p:sp>
      <p:pic>
        <p:nvPicPr>
          <p:cNvPr id="180" name="Google Shape;18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186638"/>
            <a:ext cx="2770226" cy="2770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46375" y="2897600"/>
            <a:ext cx="2133625" cy="2133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13950" y="187475"/>
            <a:ext cx="3352800" cy="1508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56725" y="2120771"/>
            <a:ext cx="2999902" cy="1637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Others </a:t>
            </a:r>
            <a:r>
              <a:rPr lang="en" sz="2000"/>
              <a:t>(not exhaustive </a:t>
            </a:r>
            <a:r>
              <a:rPr lang="en" sz="1200"/>
              <a:t>(please do not be angry)</a:t>
            </a:r>
            <a:r>
              <a:rPr lang="en" sz="2000"/>
              <a:t>)</a:t>
            </a:r>
            <a:endParaRPr sz="2000"/>
          </a:p>
        </p:txBody>
      </p:sp>
      <p:sp>
        <p:nvSpPr>
          <p:cNvPr id="189" name="Google Shape;189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Electronics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(quality and documentation, but requires some expertise) Digikey, Mouser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(a ton of weird gadgets for any project) Seeed Studio, Pololu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(cheap, bulk, but you do not know what you will get) Aliexpress, Amazon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Fabrication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(circuitry, electronics) Seeed Studio Fusion, PCBWay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(laser cutting, 3D printing) Ponoko, Sculpteo, Shapeways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9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9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39100" y="990450"/>
            <a:ext cx="2241475" cy="2241475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Other “Hobby” Microcontrollers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(not exhaustive)</a:t>
            </a:r>
            <a:endParaRPr sz="2000"/>
          </a:p>
        </p:txBody>
      </p:sp>
      <p:sp>
        <p:nvSpPr>
          <p:cNvPr id="196" name="Google Shape;196;p28"/>
          <p:cNvSpPr txBox="1"/>
          <p:nvPr>
            <p:ph idx="1" type="body"/>
          </p:nvPr>
        </p:nvSpPr>
        <p:spPr>
          <a:xfrm>
            <a:off x="261550" y="3048000"/>
            <a:ext cx="1232400" cy="181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/>
              <a:t>Particle Photon</a:t>
            </a:r>
            <a:br>
              <a:rPr b="1" lang="en"/>
            </a:br>
            <a:r>
              <a:rPr lang="en" sz="1200"/>
              <a:t>$20</a:t>
            </a:r>
            <a:br>
              <a:rPr lang="en" sz="1200"/>
            </a:br>
            <a:r>
              <a:rPr lang="en" sz="1200"/>
              <a:t>WiFi</a:t>
            </a:r>
            <a:br>
              <a:rPr lang="en" sz="1200"/>
            </a:br>
            <a:r>
              <a:rPr lang="en" sz="1200"/>
              <a:t>Cloud Services</a:t>
            </a:r>
            <a:endParaRPr sz="1200"/>
          </a:p>
        </p:txBody>
      </p:sp>
      <p:pic>
        <p:nvPicPr>
          <p:cNvPr id="197" name="Google Shape;197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34500" y="1398725"/>
            <a:ext cx="1604600" cy="160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01625" y="1489250"/>
            <a:ext cx="1806799" cy="140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3175" y="1507300"/>
            <a:ext cx="758815" cy="1406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8"/>
          <p:cNvPicPr preferRelativeResize="0"/>
          <p:nvPr/>
        </p:nvPicPr>
        <p:blipFill rotWithShape="1">
          <a:blip r:embed="rId7">
            <a:alphaModFix/>
          </a:blip>
          <a:srcRect b="18915" l="38312" r="29230" t="23381"/>
          <a:stretch/>
        </p:blipFill>
        <p:spPr>
          <a:xfrm>
            <a:off x="7132725" y="1405325"/>
            <a:ext cx="1564099" cy="1564124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01" name="Google Shape;201;p28"/>
          <p:cNvSpPr txBox="1"/>
          <p:nvPr>
            <p:ph idx="1" type="body"/>
          </p:nvPr>
        </p:nvSpPr>
        <p:spPr>
          <a:xfrm>
            <a:off x="1785550" y="3048000"/>
            <a:ext cx="1232400" cy="181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/>
              <a:t>Feather</a:t>
            </a:r>
            <a:br>
              <a:rPr b="1" lang="en"/>
            </a:br>
            <a:r>
              <a:rPr lang="en"/>
              <a:t>(family)</a:t>
            </a:r>
            <a:br>
              <a:rPr lang="en"/>
            </a:br>
            <a:r>
              <a:rPr lang="en" sz="1200"/>
              <a:t>$25-$35</a:t>
            </a:r>
            <a:br>
              <a:rPr lang="en" sz="1200"/>
            </a:br>
            <a:r>
              <a:rPr lang="en" sz="1200"/>
              <a:t>WiFi</a:t>
            </a:r>
            <a:br>
              <a:rPr lang="en" sz="1200"/>
            </a:br>
            <a:r>
              <a:rPr lang="en" sz="1200"/>
              <a:t>Bluetooth</a:t>
            </a:r>
            <a:br>
              <a:rPr lang="en" sz="1200"/>
            </a:br>
            <a:r>
              <a:rPr lang="en" sz="1200"/>
              <a:t>Radio</a:t>
            </a:r>
            <a:br>
              <a:rPr lang="en" sz="1200"/>
            </a:br>
            <a:r>
              <a:rPr lang="en" sz="1200"/>
              <a:t>SD card logger</a:t>
            </a:r>
            <a:endParaRPr sz="1200"/>
          </a:p>
        </p:txBody>
      </p:sp>
      <p:sp>
        <p:nvSpPr>
          <p:cNvPr id="202" name="Google Shape;202;p28"/>
          <p:cNvSpPr txBox="1"/>
          <p:nvPr>
            <p:ph idx="1" type="body"/>
          </p:nvPr>
        </p:nvSpPr>
        <p:spPr>
          <a:xfrm>
            <a:off x="3461950" y="3048000"/>
            <a:ext cx="1162200" cy="181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/>
              <a:t>ESP8266</a:t>
            </a:r>
            <a:br>
              <a:rPr b="1" lang="en"/>
            </a:br>
            <a:br>
              <a:rPr b="1" lang="en"/>
            </a:br>
            <a:r>
              <a:rPr lang="en" sz="1200"/>
              <a:t>$3 (not a typo)</a:t>
            </a:r>
            <a:br>
              <a:rPr lang="en" sz="1200"/>
            </a:br>
            <a:r>
              <a:rPr lang="en" sz="1200"/>
              <a:t>WiFi</a:t>
            </a:r>
            <a:endParaRPr sz="1200"/>
          </a:p>
        </p:txBody>
      </p:sp>
      <p:sp>
        <p:nvSpPr>
          <p:cNvPr id="203" name="Google Shape;203;p28"/>
          <p:cNvSpPr txBox="1"/>
          <p:nvPr>
            <p:ph idx="1" type="body"/>
          </p:nvPr>
        </p:nvSpPr>
        <p:spPr>
          <a:xfrm>
            <a:off x="5214550" y="3048000"/>
            <a:ext cx="1140000" cy="181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/>
              <a:t>ESP32</a:t>
            </a:r>
            <a:br>
              <a:rPr b="1" lang="en"/>
            </a:br>
            <a:br>
              <a:rPr lang="en"/>
            </a:br>
            <a:r>
              <a:rPr lang="en" sz="1200"/>
              <a:t>$5 (yup)</a:t>
            </a:r>
            <a:br>
              <a:rPr lang="en" sz="1200"/>
            </a:br>
            <a:r>
              <a:rPr lang="en" sz="1200"/>
              <a:t>WiFi</a:t>
            </a:r>
            <a:br>
              <a:rPr lang="en" sz="1200"/>
            </a:br>
            <a:r>
              <a:rPr lang="en" sz="1200"/>
              <a:t>Bluetooth</a:t>
            </a:r>
            <a:br>
              <a:rPr lang="en" sz="1200"/>
            </a:br>
            <a:r>
              <a:rPr lang="en" sz="1200"/>
              <a:t>LiPo charger</a:t>
            </a:r>
            <a:endParaRPr sz="1200"/>
          </a:p>
        </p:txBody>
      </p:sp>
      <p:sp>
        <p:nvSpPr>
          <p:cNvPr id="204" name="Google Shape;204;p28"/>
          <p:cNvSpPr txBox="1"/>
          <p:nvPr>
            <p:ph idx="1" type="body"/>
          </p:nvPr>
        </p:nvSpPr>
        <p:spPr>
          <a:xfrm>
            <a:off x="7195750" y="3048000"/>
            <a:ext cx="1604700" cy="181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/>
              <a:t>Puck.js</a:t>
            </a:r>
            <a:br>
              <a:rPr b="1" lang="en"/>
            </a:br>
            <a:br>
              <a:rPr lang="en"/>
            </a:br>
            <a:r>
              <a:rPr lang="en" sz="1200"/>
              <a:t>$40</a:t>
            </a:r>
            <a:br>
              <a:rPr lang="en" sz="1200"/>
            </a:br>
            <a:r>
              <a:rPr lang="en" sz="1200"/>
              <a:t>Bluetooth</a:t>
            </a:r>
            <a:br>
              <a:rPr lang="en" sz="1200"/>
            </a:br>
            <a:r>
              <a:rPr lang="en" sz="1200"/>
              <a:t>NFC (i.e. RFID)</a:t>
            </a:r>
            <a:br>
              <a:rPr lang="en" sz="1200"/>
            </a:br>
            <a:r>
              <a:rPr lang="en" sz="1200"/>
              <a:t>Javascript</a:t>
            </a:r>
            <a:br>
              <a:rPr lang="en" sz="1200"/>
            </a:br>
            <a:r>
              <a:rPr lang="en" sz="1200"/>
              <a:t>Extreme battery life</a:t>
            </a:r>
            <a:endParaRPr sz="12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“</a:t>
            </a:r>
            <a:r>
              <a:rPr lang="en"/>
              <a:t>Professional</a:t>
            </a:r>
            <a:r>
              <a:rPr lang="en"/>
              <a:t>” Microcontrollers</a:t>
            </a:r>
            <a:br>
              <a:rPr lang="en"/>
            </a:br>
            <a:r>
              <a:rPr lang="en" sz="2000"/>
              <a:t>(comparatively recent and known among hobbyists)</a:t>
            </a:r>
            <a:endParaRPr sz="2000"/>
          </a:p>
        </p:txBody>
      </p:sp>
      <p:sp>
        <p:nvSpPr>
          <p:cNvPr id="210" name="Google Shape;210;p29"/>
          <p:cNvSpPr txBox="1"/>
          <p:nvPr>
            <p:ph idx="1" type="body"/>
          </p:nvPr>
        </p:nvSpPr>
        <p:spPr>
          <a:xfrm>
            <a:off x="311700" y="1533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Extremely low power consumption, high performance, and a plethora of special built-in hardware for measurements and communication (all for &lt;$10)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Texas Instruments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Simple Link </a:t>
            </a:r>
            <a:r>
              <a:rPr lang="en"/>
              <a:t>CC26XX with Bluetooth capabilities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Simple Link CC32XX with WiFi capabilities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Nordic Semiconductor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NRF52 with Bluetooth capabilities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Other families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Atmel’s AVR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Microchip’s PIC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Texas Instruments’ MSP430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Design Software</a:t>
            </a:r>
            <a:endParaRPr/>
          </a:p>
        </p:txBody>
      </p:sp>
      <p:pic>
        <p:nvPicPr>
          <p:cNvPr id="216" name="Google Shape;216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902420"/>
            <a:ext cx="4029424" cy="2266526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17" name="Google Shape;217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25249" y="347975"/>
            <a:ext cx="3952733" cy="3820975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30"/>
          <p:cNvSpPr txBox="1"/>
          <p:nvPr>
            <p:ph idx="1" type="body"/>
          </p:nvPr>
        </p:nvSpPr>
        <p:spPr>
          <a:xfrm>
            <a:off x="311700" y="4397550"/>
            <a:ext cx="2184900" cy="39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Autodesk Circuits</a:t>
            </a:r>
            <a:endParaRPr/>
          </a:p>
        </p:txBody>
      </p:sp>
      <p:sp>
        <p:nvSpPr>
          <p:cNvPr id="219" name="Google Shape;219;p30"/>
          <p:cNvSpPr txBox="1"/>
          <p:nvPr>
            <p:ph idx="1" type="body"/>
          </p:nvPr>
        </p:nvSpPr>
        <p:spPr>
          <a:xfrm>
            <a:off x="4807500" y="4397550"/>
            <a:ext cx="2184900" cy="39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Upverter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Fabrication Example</a:t>
            </a:r>
            <a:br>
              <a:rPr lang="en"/>
            </a:br>
            <a:r>
              <a:rPr lang="en" sz="2000"/>
              <a:t>Automated Bioreactor, Peccia Lab, Yale (Research)</a:t>
            </a:r>
            <a:endParaRPr sz="2000"/>
          </a:p>
        </p:txBody>
      </p:sp>
      <p:pic>
        <p:nvPicPr>
          <p:cNvPr id="225" name="Google Shape;225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32650" y="1820175"/>
            <a:ext cx="4580024" cy="3052601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26" name="Google Shape;226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73600" y="1355574"/>
            <a:ext cx="2711101" cy="2033326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27" name="Google Shape;227;p31"/>
          <p:cNvSpPr txBox="1"/>
          <p:nvPr>
            <p:ph idx="1" type="body"/>
          </p:nvPr>
        </p:nvSpPr>
        <p:spPr>
          <a:xfrm>
            <a:off x="159300" y="1533475"/>
            <a:ext cx="2373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A straightforward Arduino program that measures/controls</a:t>
            </a:r>
            <a:endParaRPr sz="1400"/>
          </a:p>
          <a:p>
            <a:pPr indent="-304800" lvl="0" marL="457200" rtl="0" algn="l">
              <a:spcBef>
                <a:spcPts val="1600"/>
              </a:spcBef>
              <a:spcAft>
                <a:spcPts val="0"/>
              </a:spcAft>
              <a:buSzPts val="1200"/>
              <a:buChar char="-"/>
            </a:pPr>
            <a:r>
              <a:rPr lang="en" sz="1200"/>
              <a:t>Stepper m</a:t>
            </a:r>
            <a:r>
              <a:rPr lang="en" sz="1200"/>
              <a:t>otors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 sz="1200"/>
              <a:t>Temperature/Heat pumps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 sz="1200"/>
              <a:t>UV radiation lamps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 sz="1200"/>
              <a:t>Airflow</a:t>
            </a:r>
            <a:endParaRPr sz="12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400"/>
              <a:t>All done with 3D printing and simple circuits on hand-soldered proto boards.</a:t>
            </a:r>
            <a:endParaRPr sz="14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Maker Movement</a:t>
            </a:r>
            <a:endParaRPr/>
          </a:p>
        </p:txBody>
      </p:sp>
      <p:pic>
        <p:nvPicPr>
          <p:cNvPr id="63" name="Google Shape;63;p14"/>
          <p:cNvPicPr preferRelativeResize="0"/>
          <p:nvPr/>
        </p:nvPicPr>
        <p:blipFill rotWithShape="1">
          <a:blip r:embed="rId3">
            <a:alphaModFix/>
          </a:blip>
          <a:srcRect b="0" l="50350" r="0" t="0"/>
          <a:stretch/>
        </p:blipFill>
        <p:spPr>
          <a:xfrm>
            <a:off x="5593775" y="334200"/>
            <a:ext cx="3238526" cy="465690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4800" y="1170125"/>
            <a:ext cx="5094633" cy="3820975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Fabrication Example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Color Mixing with LEDs, Yale Engineering Day (Outreach)</a:t>
            </a:r>
            <a:endParaRPr sz="2000"/>
          </a:p>
        </p:txBody>
      </p:sp>
      <p:pic>
        <p:nvPicPr>
          <p:cNvPr id="233" name="Google Shape;233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2450" y="3327625"/>
            <a:ext cx="1732550" cy="149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25300" y="1856004"/>
            <a:ext cx="1732550" cy="1832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98475" y="1284500"/>
            <a:ext cx="4446299" cy="1974075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32"/>
          <p:cNvSpPr/>
          <p:nvPr/>
        </p:nvSpPr>
        <p:spPr>
          <a:xfrm>
            <a:off x="992600" y="2606825"/>
            <a:ext cx="561600" cy="501300"/>
          </a:xfrm>
          <a:prstGeom prst="bentArrow">
            <a:avLst>
              <a:gd fmla="val 25000" name="adj1"/>
              <a:gd fmla="val 25000" name="adj2"/>
              <a:gd fmla="val 25000" name="adj3"/>
              <a:gd fmla="val 43750" name="adj4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32"/>
          <p:cNvSpPr/>
          <p:nvPr/>
        </p:nvSpPr>
        <p:spPr>
          <a:xfrm rot="10800000">
            <a:off x="6777800" y="3348900"/>
            <a:ext cx="561600" cy="596400"/>
          </a:xfrm>
          <a:prstGeom prst="bentArrow">
            <a:avLst>
              <a:gd fmla="val 25000" name="adj1"/>
              <a:gd fmla="val 25000" name="adj2"/>
              <a:gd fmla="val 25000" name="adj3"/>
              <a:gd fmla="val 43750" name="adj4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p32"/>
          <p:cNvSpPr/>
          <p:nvPr/>
        </p:nvSpPr>
        <p:spPr>
          <a:xfrm>
            <a:off x="3806000" y="2225850"/>
            <a:ext cx="491400" cy="2505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p32"/>
          <p:cNvSpPr txBox="1"/>
          <p:nvPr>
            <p:ph idx="1" type="body"/>
          </p:nvPr>
        </p:nvSpPr>
        <p:spPr>
          <a:xfrm>
            <a:off x="121200" y="3104400"/>
            <a:ext cx="1162200" cy="81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/>
              <a:t>Make up an LED circuit</a:t>
            </a:r>
            <a:endParaRPr sz="1200"/>
          </a:p>
        </p:txBody>
      </p:sp>
      <p:sp>
        <p:nvSpPr>
          <p:cNvPr id="240" name="Google Shape;240;p32"/>
          <p:cNvSpPr txBox="1"/>
          <p:nvPr>
            <p:ph idx="1" type="body"/>
          </p:nvPr>
        </p:nvSpPr>
        <p:spPr>
          <a:xfrm>
            <a:off x="1145000" y="1532275"/>
            <a:ext cx="972600" cy="81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/>
              <a:t>Design a printed circuit board</a:t>
            </a:r>
            <a:endParaRPr sz="1200"/>
          </a:p>
        </p:txBody>
      </p:sp>
      <p:sp>
        <p:nvSpPr>
          <p:cNvPr id="241" name="Google Shape;241;p32"/>
          <p:cNvSpPr txBox="1"/>
          <p:nvPr>
            <p:ph idx="1" type="body"/>
          </p:nvPr>
        </p:nvSpPr>
        <p:spPr>
          <a:xfrm>
            <a:off x="3888200" y="1379875"/>
            <a:ext cx="972600" cy="81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/>
              <a:t>Order</a:t>
            </a:r>
            <a:br>
              <a:rPr lang="en" sz="1200"/>
            </a:br>
            <a:r>
              <a:rPr lang="en" sz="1200"/>
              <a:t>200 boards for $60</a:t>
            </a:r>
            <a:endParaRPr sz="1200"/>
          </a:p>
        </p:txBody>
      </p:sp>
      <p:pic>
        <p:nvPicPr>
          <p:cNvPr id="242" name="Google Shape;242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83575" y="3459000"/>
            <a:ext cx="1703128" cy="1580125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32"/>
          <p:cNvSpPr txBox="1"/>
          <p:nvPr>
            <p:ph idx="1" type="body"/>
          </p:nvPr>
        </p:nvSpPr>
        <p:spPr>
          <a:xfrm>
            <a:off x="6777800" y="4035625"/>
            <a:ext cx="1794600" cy="81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/>
              <a:t>Have the kids learn soldering while making a color-mixing gadget</a:t>
            </a:r>
            <a:endParaRPr sz="12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1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If You Can Think It,</a:t>
            </a:r>
            <a:br>
              <a:rPr lang="en"/>
            </a:br>
            <a:r>
              <a:rPr lang="en"/>
              <a:t>You Can Build It</a:t>
            </a:r>
            <a:endParaRPr/>
          </a:p>
        </p:txBody>
      </p:sp>
      <p:sp>
        <p:nvSpPr>
          <p:cNvPr id="249" name="Google Shape;249;p33"/>
          <p:cNvSpPr txBox="1"/>
          <p:nvPr>
            <p:ph idx="1" type="body"/>
          </p:nvPr>
        </p:nvSpPr>
        <p:spPr>
          <a:xfrm>
            <a:off x="311700" y="1714500"/>
            <a:ext cx="8367000" cy="328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Be aware that great tools exist, use them!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Help us teach kids that these tools exist!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GSI The Chemical World is happening</a:t>
            </a:r>
            <a:br>
              <a:rPr lang="en"/>
            </a:br>
            <a:r>
              <a:rPr lang="en"/>
              <a:t>on Apr. 14th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Engineering Days will be happening</a:t>
            </a:r>
            <a:br>
              <a:rPr lang="en"/>
            </a:br>
            <a:r>
              <a:rPr lang="en"/>
              <a:t>over the next few months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Depending on interest, hands-on workshops on microcontrollers might be </a:t>
            </a:r>
            <a:r>
              <a:rPr lang="en"/>
              <a:t>happening over the next few months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I brought a bunch of samples to play with after the talk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All of the example projects are available at </a:t>
            </a:r>
            <a:r>
              <a:rPr lang="en" u="sng"/>
              <a:t>engineeringday.com</a:t>
            </a:r>
            <a:endParaRPr u="sng"/>
          </a:p>
        </p:txBody>
      </p:sp>
      <p:pic>
        <p:nvPicPr>
          <p:cNvPr id="250" name="Google Shape;25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66050" y="445025"/>
            <a:ext cx="3797450" cy="2531625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/>
          <p:nvPr>
            <p:ph type="title"/>
          </p:nvPr>
        </p:nvSpPr>
        <p:spPr>
          <a:xfrm>
            <a:off x="265500" y="1375599"/>
            <a:ext cx="4045200" cy="155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Theory</a:t>
            </a:r>
            <a:endParaRPr/>
          </a:p>
        </p:txBody>
      </p:sp>
      <p:sp>
        <p:nvSpPr>
          <p:cNvPr id="70" name="Google Shape;70;p15"/>
          <p:cNvSpPr txBox="1"/>
          <p:nvPr>
            <p:ph idx="1" type="subTitle"/>
          </p:nvPr>
        </p:nvSpPr>
        <p:spPr>
          <a:xfrm>
            <a:off x="265500" y="2981125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With examples from Engineering Day outreach events!</a:t>
            </a:r>
            <a:endParaRPr/>
          </a:p>
        </p:txBody>
      </p:sp>
      <p:pic>
        <p:nvPicPr>
          <p:cNvPr id="71" name="Google Shape;7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74450" y="1143000"/>
            <a:ext cx="3810000" cy="285750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Bit of Theory (Control Theory)</a:t>
            </a:r>
            <a:endParaRPr/>
          </a:p>
        </p:txBody>
      </p:sp>
      <p:pic>
        <p:nvPicPr>
          <p:cNvPr id="77" name="Google Shape;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6475" y="2342150"/>
            <a:ext cx="3148225" cy="188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25025" y="3593926"/>
            <a:ext cx="3298649" cy="899025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6"/>
          <p:cNvSpPr txBox="1"/>
          <p:nvPr>
            <p:ph idx="1" type="body"/>
          </p:nvPr>
        </p:nvSpPr>
        <p:spPr>
          <a:xfrm>
            <a:off x="794500" y="1635750"/>
            <a:ext cx="1976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/>
              <a:t>Feedback loop:</a:t>
            </a:r>
            <a:endParaRPr b="1"/>
          </a:p>
        </p:txBody>
      </p:sp>
      <p:sp>
        <p:nvSpPr>
          <p:cNvPr id="80" name="Google Shape;80;p16"/>
          <p:cNvSpPr txBox="1"/>
          <p:nvPr>
            <p:ph idx="1" type="body"/>
          </p:nvPr>
        </p:nvSpPr>
        <p:spPr>
          <a:xfrm>
            <a:off x="4432050" y="1078925"/>
            <a:ext cx="3398400" cy="54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/>
              <a:t>Quick and dirty:</a:t>
            </a:r>
            <a:r>
              <a:rPr lang="en"/>
              <a:t> (on-off control)</a:t>
            </a:r>
            <a:endParaRPr/>
          </a:p>
        </p:txBody>
      </p:sp>
      <p:sp>
        <p:nvSpPr>
          <p:cNvPr id="81" name="Google Shape;81;p16"/>
          <p:cNvSpPr txBox="1"/>
          <p:nvPr>
            <p:ph idx="1" type="body"/>
          </p:nvPr>
        </p:nvSpPr>
        <p:spPr>
          <a:xfrm>
            <a:off x="3746250" y="3136325"/>
            <a:ext cx="3939900" cy="54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/>
              <a:t>A bit more advanced and precise</a:t>
            </a:r>
            <a:r>
              <a:rPr b="1" lang="en"/>
              <a:t>:</a:t>
            </a:r>
            <a:br>
              <a:rPr b="1" lang="en"/>
            </a:br>
            <a:r>
              <a:rPr lang="en"/>
              <a:t>PID loops,</a:t>
            </a:r>
            <a:br>
              <a:rPr lang="en"/>
            </a:br>
            <a:r>
              <a:rPr lang="en"/>
              <a:t>transfer functions,</a:t>
            </a:r>
            <a:br>
              <a:rPr lang="en"/>
            </a:br>
            <a:r>
              <a:rPr lang="en"/>
              <a:t>Laplace transforms,</a:t>
            </a:r>
            <a:br>
              <a:rPr lang="en"/>
            </a:br>
            <a:r>
              <a:rPr lang="en"/>
              <a:t>and other fun stuff</a:t>
            </a:r>
            <a:endParaRPr/>
          </a:p>
        </p:txBody>
      </p:sp>
      <p:pic>
        <p:nvPicPr>
          <p:cNvPr id="82" name="Google Shape;82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65425" y="1529850"/>
            <a:ext cx="2992999" cy="1391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Control Theory Example</a:t>
            </a:r>
            <a:br>
              <a:rPr lang="en"/>
            </a:br>
            <a:r>
              <a:rPr lang="en" sz="2000"/>
              <a:t>Light Tracking Automaton (on-off control)</a:t>
            </a:r>
            <a:endParaRPr sz="2000"/>
          </a:p>
        </p:txBody>
      </p:sp>
      <p:pic>
        <p:nvPicPr>
          <p:cNvPr id="88" name="Google Shape;8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49200" y="585050"/>
            <a:ext cx="2235050" cy="397340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89" name="Google Shape;89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8263" y="1518475"/>
            <a:ext cx="2505075" cy="188595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90" name="Google Shape;90;p17"/>
          <p:cNvPicPr preferRelativeResize="0"/>
          <p:nvPr/>
        </p:nvPicPr>
        <p:blipFill rotWithShape="1">
          <a:blip r:embed="rId5">
            <a:alphaModFix/>
          </a:blip>
          <a:srcRect b="0" l="0" r="32336" t="36106"/>
          <a:stretch/>
        </p:blipFill>
        <p:spPr>
          <a:xfrm>
            <a:off x="188275" y="3474625"/>
            <a:ext cx="2505077" cy="1577051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91" name="Google Shape;91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04713" y="3241923"/>
            <a:ext cx="2833116" cy="188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218113" y="1398725"/>
            <a:ext cx="2806311" cy="18431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18"/>
          <p:cNvPicPr preferRelativeResize="0"/>
          <p:nvPr/>
        </p:nvPicPr>
        <p:blipFill rotWithShape="1">
          <a:blip r:embed="rId3">
            <a:alphaModFix/>
          </a:blip>
          <a:srcRect b="23082" l="0" r="0" t="13834"/>
          <a:stretch/>
        </p:blipFill>
        <p:spPr>
          <a:xfrm>
            <a:off x="3080125" y="1515025"/>
            <a:ext cx="3166250" cy="149810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Control Theory Example</a:t>
            </a:r>
            <a:br>
              <a:rPr lang="en"/>
            </a:br>
            <a:r>
              <a:rPr lang="en" sz="2000"/>
              <a:t>Automated Garden (on-off control)</a:t>
            </a:r>
            <a:endParaRPr sz="2000"/>
          </a:p>
        </p:txBody>
      </p:sp>
      <p:pic>
        <p:nvPicPr>
          <p:cNvPr id="99" name="Google Shape;99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78025" y="2939800"/>
            <a:ext cx="5313076" cy="20164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creenshot from 2017-04-12 16-47-39.png" id="100" name="Google Shape;100;p18"/>
          <p:cNvPicPr preferRelativeResize="0"/>
          <p:nvPr/>
        </p:nvPicPr>
        <p:blipFill rotWithShape="1">
          <a:blip r:embed="rId5">
            <a:alphaModFix/>
          </a:blip>
          <a:srcRect b="30560" l="25160" r="44710" t="34441"/>
          <a:stretch/>
        </p:blipFill>
        <p:spPr>
          <a:xfrm>
            <a:off x="6662075" y="1515025"/>
            <a:ext cx="16764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8"/>
          <p:cNvPicPr preferRelativeResize="0"/>
          <p:nvPr/>
        </p:nvPicPr>
        <p:blipFill rotWithShape="1">
          <a:blip r:embed="rId6">
            <a:alphaModFix/>
          </a:blip>
          <a:srcRect b="10490" l="10482" r="0" t="35405"/>
          <a:stretch/>
        </p:blipFill>
        <p:spPr>
          <a:xfrm>
            <a:off x="911825" y="1515025"/>
            <a:ext cx="1676398" cy="1801267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02" name="Google Shape;102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52850" y="3393479"/>
            <a:ext cx="1994350" cy="1562745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Bit of Programming (The Event Loop)</a:t>
            </a:r>
            <a:endParaRPr/>
          </a:p>
        </p:txBody>
      </p:sp>
      <p:pic>
        <p:nvPicPr>
          <p:cNvPr id="108" name="Google Shape;10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420800"/>
            <a:ext cx="8839199" cy="3098111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9"/>
          <p:cNvSpPr txBox="1"/>
          <p:nvPr>
            <p:ph idx="1" type="body"/>
          </p:nvPr>
        </p:nvSpPr>
        <p:spPr>
          <a:xfrm>
            <a:off x="96650" y="4518900"/>
            <a:ext cx="8839200" cy="54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/>
              <a:t>Not covered, but interesting</a:t>
            </a:r>
            <a:r>
              <a:rPr b="1" lang="en"/>
              <a:t>: </a:t>
            </a:r>
            <a:r>
              <a:rPr lang="en"/>
              <a:t>threads, concurrent programming, timers, interrupts...</a:t>
            </a:r>
            <a:endParaRPr/>
          </a:p>
        </p:txBody>
      </p:sp>
      <p:sp>
        <p:nvSpPr>
          <p:cNvPr id="110" name="Google Shape;110;p19"/>
          <p:cNvSpPr/>
          <p:nvPr/>
        </p:nvSpPr>
        <p:spPr>
          <a:xfrm>
            <a:off x="408150" y="1819050"/>
            <a:ext cx="5604000" cy="230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19"/>
          <p:cNvSpPr/>
          <p:nvPr/>
        </p:nvSpPr>
        <p:spPr>
          <a:xfrm>
            <a:off x="559200" y="2554750"/>
            <a:ext cx="5679300" cy="1570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19"/>
          <p:cNvSpPr/>
          <p:nvPr/>
        </p:nvSpPr>
        <p:spPr>
          <a:xfrm>
            <a:off x="1217550" y="2973250"/>
            <a:ext cx="7718400" cy="9006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19"/>
          <p:cNvSpPr/>
          <p:nvPr/>
        </p:nvSpPr>
        <p:spPr>
          <a:xfrm>
            <a:off x="1217550" y="3382650"/>
            <a:ext cx="7407000" cy="4479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19"/>
          <p:cNvSpPr/>
          <p:nvPr/>
        </p:nvSpPr>
        <p:spPr>
          <a:xfrm>
            <a:off x="5798325" y="3382638"/>
            <a:ext cx="2265900" cy="4086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Event Loop</a:t>
            </a:r>
            <a:r>
              <a:rPr lang="en"/>
              <a:t> Example</a:t>
            </a:r>
            <a:br>
              <a:rPr lang="en"/>
            </a:br>
            <a:r>
              <a:rPr lang="en" sz="2000"/>
              <a:t>Automated Garden (a programmable version)</a:t>
            </a:r>
            <a:endParaRPr sz="2000"/>
          </a:p>
        </p:txBody>
      </p:sp>
      <p:pic>
        <p:nvPicPr>
          <p:cNvPr id="120" name="Google Shape;120;p20"/>
          <p:cNvPicPr preferRelativeResize="0"/>
          <p:nvPr/>
        </p:nvPicPr>
        <p:blipFill rotWithShape="1">
          <a:blip r:embed="rId3">
            <a:alphaModFix/>
          </a:blip>
          <a:srcRect b="7964" l="0" r="0" t="14479"/>
          <a:stretch/>
        </p:blipFill>
        <p:spPr>
          <a:xfrm>
            <a:off x="152400" y="2175700"/>
            <a:ext cx="8839201" cy="2646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0"/>
          <p:cNvPicPr preferRelativeResize="0"/>
          <p:nvPr/>
        </p:nvPicPr>
        <p:blipFill rotWithShape="1">
          <a:blip r:embed="rId4">
            <a:alphaModFix/>
          </a:blip>
          <a:srcRect b="10490" l="10482" r="0" t="35405"/>
          <a:stretch/>
        </p:blipFill>
        <p:spPr>
          <a:xfrm>
            <a:off x="7155900" y="228600"/>
            <a:ext cx="1676398" cy="1801267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Event Loop Ex</a:t>
            </a:r>
            <a:r>
              <a:rPr lang="en"/>
              <a:t>ample</a:t>
            </a:r>
            <a:br>
              <a:rPr lang="en"/>
            </a:br>
            <a:r>
              <a:rPr lang="en" sz="2000"/>
              <a:t>Motion Sensing LED Bracelet</a:t>
            </a:r>
            <a:endParaRPr sz="2000"/>
          </a:p>
        </p:txBody>
      </p:sp>
      <p:pic>
        <p:nvPicPr>
          <p:cNvPr id="127" name="Google Shape;127;p21"/>
          <p:cNvPicPr preferRelativeResize="0"/>
          <p:nvPr/>
        </p:nvPicPr>
        <p:blipFill rotWithShape="1">
          <a:blip r:embed="rId3">
            <a:alphaModFix/>
          </a:blip>
          <a:srcRect b="20773" l="56362" r="0" t="18521"/>
          <a:stretch/>
        </p:blipFill>
        <p:spPr>
          <a:xfrm>
            <a:off x="3989400" y="1490100"/>
            <a:ext cx="1165197" cy="1620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00587" y="3202575"/>
            <a:ext cx="4225218" cy="1620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4075" y="1490100"/>
            <a:ext cx="1892076" cy="1620876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30" name="Google Shape;130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4325" y="3187176"/>
            <a:ext cx="2591587" cy="1727724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31" name="Google Shape;131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234275" y="1556900"/>
            <a:ext cx="1714500" cy="304800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Gameday">
  <a:themeElements>
    <a:clrScheme name="Gameday">
      <a:dk1>
        <a:srgbClr val="4285F4"/>
      </a:dk1>
      <a:lt1>
        <a:srgbClr val="FFFFFF"/>
      </a:lt1>
      <a:dk2>
        <a:srgbClr val="666666"/>
      </a:dk2>
      <a:lt2>
        <a:srgbClr val="D9D9D9"/>
      </a:lt2>
      <a:accent1>
        <a:srgbClr val="455A64"/>
      </a:accent1>
      <a:accent2>
        <a:srgbClr val="607D8B"/>
      </a:accent2>
      <a:accent3>
        <a:srgbClr val="FF5722"/>
      </a:accent3>
      <a:accent4>
        <a:srgbClr val="D84315"/>
      </a:accent4>
      <a:accent5>
        <a:srgbClr val="1C3AA9"/>
      </a:accent5>
      <a:accent6>
        <a:srgbClr val="FFAB40"/>
      </a:accent6>
      <a:hlink>
        <a:srgbClr val="1C3AA9"/>
      </a:hlink>
      <a:folHlink>
        <a:srgbClr val="1C3AA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