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verage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0bacf73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a0bacf73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e61454a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e61454a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0bacf73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a0bacf73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e61454a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be61454a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e61454a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be61454a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0bacf73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0bacf73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e61454a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be61454a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e61454a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be61454a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e61454a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be61454a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e61454a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be61454a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e61454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e61454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be61454a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be61454a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e61454a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be61454a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e61454a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be61454a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be61454a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be61454a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e61454a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e61454a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e61454a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e61454a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0bacf73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0bacf7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e61454a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e61454a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0bacf73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0bacf73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0bacf73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0bacf73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0bacf73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0bacf73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1" Type="http://schemas.openxmlformats.org/officeDocument/2006/relationships/image" Target="../media/image9.png"/><Relationship Id="rId10" Type="http://schemas.openxmlformats.org/officeDocument/2006/relationships/image" Target="../media/image14.png"/><Relationship Id="rId12" Type="http://schemas.openxmlformats.org/officeDocument/2006/relationships/image" Target="../media/image20.png"/><Relationship Id="rId9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gif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Stochastic Hamiltonian and Lindbladian Estimation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5"/>
            <a:ext cx="7801500" cy="11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14th ‘18 Group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Stefan Krastanov</a:t>
            </a:r>
            <a:br>
              <a:rPr lang="en"/>
            </a:br>
            <a:r>
              <a:rPr lang="en"/>
              <a:t>(work done with Sisi Zhou, Steven Flammia, Liang Jiang)</a:t>
            </a:r>
            <a:endParaRPr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4264129" y="4176518"/>
            <a:ext cx="2619900" cy="9669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984750" y="2316050"/>
            <a:ext cx="7096200" cy="1849800"/>
          </a:xfrm>
          <a:prstGeom prst="roundRect">
            <a:avLst>
              <a:gd fmla="val 16667" name="adj"/>
            </a:avLst>
          </a:prstGeom>
          <a:solidFill>
            <a:srgbClr val="93C47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Result to Prediction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1000075"/>
            <a:ext cx="8520600" cy="13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Fundamentally, you can not </a:t>
            </a:r>
            <a:r>
              <a:rPr i="1" lang="en" u="sng"/>
              <a:t>exactly</a:t>
            </a:r>
            <a:r>
              <a:rPr lang="en"/>
              <a:t> measure a quantum state.</a:t>
            </a:r>
            <a:br>
              <a:rPr lang="en"/>
            </a:br>
            <a:r>
              <a:rPr lang="en"/>
              <a:t>You can </a:t>
            </a:r>
            <a:r>
              <a:rPr i="1" lang="en" u="sng"/>
              <a:t>estimate</a:t>
            </a:r>
            <a:r>
              <a:rPr lang="en"/>
              <a:t> its population in a given basis</a:t>
            </a:r>
            <a:br>
              <a:rPr lang="en"/>
            </a:br>
            <a:r>
              <a:rPr lang="en"/>
              <a:t>with </a:t>
            </a:r>
            <a:r>
              <a:rPr i="1" lang="en" u="sng"/>
              <a:t>repeated</a:t>
            </a:r>
            <a:r>
              <a:rPr lang="en"/>
              <a:t> projective measurements.</a:t>
            </a:r>
            <a:br>
              <a:rPr lang="en"/>
            </a:br>
            <a:r>
              <a:rPr lang="en" sz="1200"/>
              <a:t>(or a bit more generally—and more expensively—do tomography on the state)</a:t>
            </a:r>
            <a:endParaRPr sz="1200"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73" y="2948107"/>
            <a:ext cx="558622" cy="8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342" y="2948107"/>
            <a:ext cx="1480635" cy="85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8561" y="2948107"/>
            <a:ext cx="914106" cy="8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8145" y="2948107"/>
            <a:ext cx="1015646" cy="8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785" y="2540490"/>
            <a:ext cx="510195" cy="19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0275" y="2540492"/>
            <a:ext cx="878764" cy="19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3337" y="2352175"/>
            <a:ext cx="1384576" cy="55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96784" y="2433209"/>
            <a:ext cx="2206115" cy="38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225575" y="3049150"/>
            <a:ext cx="480000" cy="26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4004263" y="3049150"/>
            <a:ext cx="480000" cy="26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6255400" y="3049150"/>
            <a:ext cx="480000" cy="26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1038725" y="3262450"/>
            <a:ext cx="85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run control drive</a:t>
            </a:r>
            <a:endParaRPr sz="1200"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676725" y="3262450"/>
            <a:ext cx="106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phases are lost in projective measurement</a:t>
            </a:r>
            <a:endParaRPr sz="1200"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5885127" y="3316450"/>
            <a:ext cx="122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sample from this distribution</a:t>
            </a:r>
            <a:endParaRPr sz="1200"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5885125" y="3773650"/>
            <a:ext cx="2745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6189925" y="3773650"/>
            <a:ext cx="2745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</a:t>
            </a:r>
            <a:endParaRPr sz="1200"/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6494725" y="3773650"/>
            <a:ext cx="2745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6799525" y="3773650"/>
            <a:ext cx="274500" cy="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0</a:t>
            </a:r>
            <a:endParaRPr sz="1200"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46125" y="3132210"/>
            <a:ext cx="461873" cy="3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75048" y="4329550"/>
            <a:ext cx="2421726" cy="6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>
            <p:ph idx="1" type="body"/>
          </p:nvPr>
        </p:nvSpPr>
        <p:spPr>
          <a:xfrm>
            <a:off x="1979200" y="4073468"/>
            <a:ext cx="2329800" cy="7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Finally, compare the </a:t>
            </a:r>
            <a:r>
              <a:rPr lang="en">
                <a:solidFill>
                  <a:srgbClr val="93C47D"/>
                </a:solidFill>
              </a:rPr>
              <a:t>estimate of the truth</a:t>
            </a:r>
            <a:r>
              <a:rPr lang="en"/>
              <a:t> to the </a:t>
            </a:r>
            <a:r>
              <a:rPr lang="en">
                <a:solidFill>
                  <a:srgbClr val="E06666"/>
                </a:solidFill>
              </a:rPr>
              <a:t>prediction</a:t>
            </a:r>
            <a:r>
              <a:rPr lang="en"/>
              <a:t>: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Calibrating the Model with Gradient Descent</a:t>
            </a:r>
            <a:endParaRPr/>
          </a:p>
        </p:txBody>
      </p:sp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4986425" y="2928900"/>
            <a:ext cx="1317900" cy="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E06666"/>
                </a:solidFill>
              </a:rPr>
              <a:t>Prediction given the parameters</a:t>
            </a:r>
            <a:endParaRPr sz="1400">
              <a:solidFill>
                <a:srgbClr val="E06666"/>
              </a:solidFill>
            </a:endParaRPr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3691025" y="2928900"/>
            <a:ext cx="1317900" cy="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93C47D"/>
                </a:solidFill>
              </a:rPr>
              <a:t>Measured estimate of the actual final state</a:t>
            </a:r>
            <a:endParaRPr sz="1400">
              <a:solidFill>
                <a:srgbClr val="93C47D"/>
              </a:solidFill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4145650" y="2308018"/>
            <a:ext cx="506400" cy="472200"/>
          </a:xfrm>
          <a:prstGeom prst="roundRect">
            <a:avLst>
              <a:gd fmla="val 16667" name="adj"/>
            </a:avLst>
          </a:prstGeom>
          <a:solidFill>
            <a:srgbClr val="93C47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4755250" y="2308025"/>
            <a:ext cx="1591800" cy="4722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2014625" y="2928900"/>
            <a:ext cx="1317900" cy="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Sum over a bunch of random control pulses</a:t>
            </a:r>
            <a:endParaRPr sz="1400"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075" y="1923569"/>
            <a:ext cx="4369626" cy="8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311700" y="4306775"/>
            <a:ext cx="71331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Optimized Cost (</a:t>
            </a:r>
            <a:r>
              <a:rPr i="1" lang="en"/>
              <a:t>P</a:t>
            </a:r>
            <a:r>
              <a:rPr lang="en"/>
              <a:t> different pulses, each ran and sampled </a:t>
            </a:r>
            <a:r>
              <a:rPr i="1" lang="en"/>
              <a:t>S</a:t>
            </a:r>
            <a:r>
              <a:rPr lang="en"/>
              <a:t> times)</a:t>
            </a:r>
            <a:endParaRPr/>
          </a:p>
        </p:txBody>
      </p:sp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 b="32042" l="0" r="0" t="0"/>
          <a:stretch/>
        </p:blipFill>
        <p:spPr>
          <a:xfrm>
            <a:off x="302200" y="3521075"/>
            <a:ext cx="6008076" cy="6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81000"/>
            <a:ext cx="2865489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023" y="381000"/>
            <a:ext cx="2865489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5195" y="590326"/>
            <a:ext cx="2258956" cy="4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7443" y="1325651"/>
            <a:ext cx="2559774" cy="4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7861925" y="814306"/>
            <a:ext cx="819000" cy="2124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"/>
          <p:cNvSpPr/>
          <p:nvPr/>
        </p:nvSpPr>
        <p:spPr>
          <a:xfrm>
            <a:off x="8151219" y="1549556"/>
            <a:ext cx="819000" cy="2124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7557125" y="814300"/>
            <a:ext cx="246000" cy="212400"/>
          </a:xfrm>
          <a:prstGeom prst="roundRect">
            <a:avLst>
              <a:gd fmla="val 16667" name="adj"/>
            </a:avLst>
          </a:prstGeom>
          <a:solidFill>
            <a:srgbClr val="FFD966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7557125" y="1556075"/>
            <a:ext cx="519900" cy="212400"/>
          </a:xfrm>
          <a:prstGeom prst="roundRect">
            <a:avLst>
              <a:gd fmla="val 16667" name="adj"/>
            </a:avLst>
          </a:prstGeom>
          <a:solidFill>
            <a:srgbClr val="93C47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6590711" y="2031650"/>
            <a:ext cx="2307600" cy="3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93C47D"/>
                </a:solidFill>
                <a:latin typeface="Average"/>
                <a:ea typeface="Average"/>
                <a:cs typeface="Average"/>
                <a:sym typeface="Average"/>
              </a:rPr>
              <a:t>The a</a:t>
            </a:r>
            <a:r>
              <a:rPr lang="en" sz="1400">
                <a:solidFill>
                  <a:srgbClr val="93C47D"/>
                </a:solidFill>
                <a:latin typeface="Average"/>
                <a:ea typeface="Average"/>
                <a:cs typeface="Average"/>
                <a:sym typeface="Average"/>
              </a:rPr>
              <a:t>ctual final state</a:t>
            </a:r>
            <a:endParaRPr sz="1400">
              <a:solidFill>
                <a:srgbClr val="93C47D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6577925" y="2354550"/>
            <a:ext cx="22590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D966"/>
                </a:solidFill>
                <a:latin typeface="Average"/>
                <a:ea typeface="Average"/>
                <a:cs typeface="Average"/>
                <a:sym typeface="Average"/>
              </a:rPr>
              <a:t>Measured estimate of the actual final state</a:t>
            </a:r>
            <a:endParaRPr>
              <a:solidFill>
                <a:srgbClr val="FFD9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6577925" y="2964150"/>
            <a:ext cx="22590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06666"/>
                </a:solidFill>
                <a:latin typeface="Average"/>
                <a:ea typeface="Average"/>
                <a:cs typeface="Average"/>
                <a:sym typeface="Average"/>
              </a:rPr>
              <a:t>The predicted final state given the parameters</a:t>
            </a:r>
            <a:endParaRPr>
              <a:solidFill>
                <a:srgbClr val="E0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Limit of Calibration Fidelity</a:t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311700" y="1152475"/>
            <a:ext cx="8520600" cy="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Fisher Information:</a:t>
            </a:r>
            <a:endParaRPr/>
          </a:p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000" y="1587549"/>
            <a:ext cx="3244000" cy="4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7650" y="2649979"/>
            <a:ext cx="4228699" cy="4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311700" y="3209875"/>
            <a:ext cx="8520600" cy="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Cramér–Rao bound:</a:t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5365" y="3597975"/>
            <a:ext cx="2438935" cy="4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5481" y="4323400"/>
            <a:ext cx="2493032" cy="4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>
            <p:ph idx="1" type="body"/>
          </p:nvPr>
        </p:nvSpPr>
        <p:spPr>
          <a:xfrm>
            <a:off x="311700" y="2143075"/>
            <a:ext cx="8520600" cy="5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… is additive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/>
          <p:nvPr/>
        </p:nvSpPr>
        <p:spPr>
          <a:xfrm>
            <a:off x="204288" y="3425338"/>
            <a:ext cx="5375700" cy="4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Preparation and Measurement Errors</a:t>
            </a:r>
            <a:endParaRPr/>
          </a:p>
        </p:txBody>
      </p:sp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63" y="1722976"/>
            <a:ext cx="5375729" cy="17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 b="32042" l="0" r="0" t="0"/>
          <a:stretch/>
        </p:blipFill>
        <p:spPr>
          <a:xfrm>
            <a:off x="720150" y="3425325"/>
            <a:ext cx="4343976" cy="4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277" y="1722975"/>
            <a:ext cx="2925872" cy="219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311700" y="4267050"/>
            <a:ext cx="85206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SPAM causes a bias in our estimator!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00" y="2228201"/>
            <a:ext cx="5375702" cy="174356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Preparation and Measurement Errors</a:t>
            </a:r>
            <a:endParaRPr/>
          </a:p>
        </p:txBody>
      </p:sp>
      <p:sp>
        <p:nvSpPr>
          <p:cNvPr id="251" name="Google Shape;251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204288" y="3958738"/>
            <a:ext cx="5375700" cy="4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4">
            <a:alphaModFix/>
          </a:blip>
          <a:srcRect b="32042" l="0" r="0" t="0"/>
          <a:stretch/>
        </p:blipFill>
        <p:spPr>
          <a:xfrm>
            <a:off x="720150" y="3958725"/>
            <a:ext cx="4343976" cy="4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023" y="2215176"/>
            <a:ext cx="2867026" cy="223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311700" y="1405625"/>
            <a:ext cx="85206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stat. error + bias error ~ error in population prediction ~ error in params. </a:t>
            </a:r>
            <a:r>
              <a:rPr lang="en" sz="1000"/>
              <a:t>⨉ </a:t>
            </a:r>
            <a:r>
              <a:rPr lang="en"/>
              <a:t>T </a:t>
            </a:r>
            <a:endParaRPr/>
          </a:p>
        </p:txBody>
      </p:sp>
      <p:pic>
        <p:nvPicPr>
          <p:cNvPr id="256" name="Google Shape;25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2864" y="4530700"/>
            <a:ext cx="1109350" cy="2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Non-unitary Evolution</a:t>
            </a:r>
            <a:endParaRPr/>
          </a:p>
        </p:txBody>
      </p:sp>
      <p:sp>
        <p:nvSpPr>
          <p:cNvPr id="262" name="Google Shape;262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3" y="1124500"/>
            <a:ext cx="573146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311700" y="1152475"/>
            <a:ext cx="225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Hamiltonian model is incapable of capturing decoherence.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Lindbladian model can cover most of the dynamics.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Caveats (Drift, Nonlinearities, Convergence)</a:t>
            </a:r>
            <a:endParaRPr/>
          </a:p>
        </p:txBody>
      </p:sp>
      <p:sp>
        <p:nvSpPr>
          <p:cNvPr id="270" name="Google Shape;27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Hamiltonians might have drift or other low-frequency noise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just add it to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drives might be slightly non-linear (or even strongly non-linear)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just add it to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Convergence might be difficult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kitchen sink approach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annealing the learning 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Bayesian learning and annealing the regularization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“hyperparameter” search, trying different cost functions</a:t>
            </a:r>
            <a:endParaRPr/>
          </a:p>
        </p:txBody>
      </p:sp>
      <p:sp>
        <p:nvSpPr>
          <p:cNvPr id="271" name="Google Shape;271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Function Choice</a:t>
            </a:r>
            <a:endParaRPr/>
          </a:p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 Function Choice</a:t>
            </a:r>
            <a:endParaRPr/>
          </a:p>
        </p:txBody>
      </p:sp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Calibration as Prerequisite for Control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675" y="1122250"/>
            <a:ext cx="6454250" cy="36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689875"/>
            <a:ext cx="1854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Nothing is built exactly to specifications!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5" y="3774750"/>
            <a:ext cx="2696605" cy="12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Sensitivity</a:t>
            </a:r>
            <a:endParaRPr/>
          </a:p>
        </p:txBody>
      </p:sp>
      <p:sp>
        <p:nvSpPr>
          <p:cNvPr id="291" name="Google Shape;291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823" y="1163600"/>
            <a:ext cx="575605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925" y="1163600"/>
            <a:ext cx="581496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>
            <p:ph idx="1" type="body"/>
          </p:nvPr>
        </p:nvSpPr>
        <p:spPr>
          <a:xfrm>
            <a:off x="311700" y="1152475"/>
            <a:ext cx="225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Instead of using random control pulses, we can modify them, such that the available Fisher Information is maximized.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</a:t>
            </a:r>
            <a:endParaRPr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311700" y="2196900"/>
            <a:ext cx="8520600" cy="10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Naturally, the gradient descent procedure can be ran in reverse to devise a control pulse for desired final state.</a:t>
            </a:r>
            <a:endParaRPr/>
          </a:p>
        </p:txBody>
      </p:sp>
      <p:sp>
        <p:nvSpPr>
          <p:cNvPr id="301" name="Google Shape;301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Approaches</a:t>
            </a:r>
            <a:endParaRPr/>
          </a:p>
        </p:txBody>
      </p:sp>
      <p:sp>
        <p:nvSpPr>
          <p:cNvPr id="307" name="Google Shape;307;p34"/>
          <p:cNvSpPr txBox="1"/>
          <p:nvPr>
            <p:ph idx="1" type="body"/>
          </p:nvPr>
        </p:nvSpPr>
        <p:spPr>
          <a:xfrm>
            <a:off x="311700" y="1381075"/>
            <a:ext cx="8520600" cy="24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Tomography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Gate Set Tomography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Randomized Benchmarking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ACRONYM and other in-situ tricks</a:t>
            </a:r>
            <a:endParaRPr/>
          </a:p>
        </p:txBody>
      </p:sp>
      <p:sp>
        <p:nvSpPr>
          <p:cNvPr id="308" name="Google Shape;308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End!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311700" y="1762075"/>
            <a:ext cx="8520600" cy="22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Reaching the information theory limit of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the whole Hamiltonian/Lindbladian, not just a set of gates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Embarrassingly</a:t>
            </a:r>
            <a:r>
              <a:rPr lang="en"/>
              <a:t> simple 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Deals with SPAM and non-unitary errors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“Experimental design” is easy to plug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“Optimal control” is easy to plug in</a:t>
            </a:r>
            <a:endParaRPr/>
          </a:p>
        </p:txBody>
      </p:sp>
      <p:sp>
        <p:nvSpPr>
          <p:cNvPr id="315" name="Google Shape;315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 for (Open Loop) Control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369775" y="2281600"/>
            <a:ext cx="4488600" cy="83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716875" y="1578650"/>
            <a:ext cx="3542724" cy="229597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Model of the dynamics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 rot="-2115382">
            <a:off x="7516747" y="1994108"/>
            <a:ext cx="426169" cy="1183614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1847186">
            <a:off x="7201911" y="2216499"/>
            <a:ext cx="548609" cy="897593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 rot="-2115382">
            <a:off x="7489864" y="2934007"/>
            <a:ext cx="426169" cy="484515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7740600" y="1654850"/>
            <a:ext cx="1244100" cy="9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State of the system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90825" y="1919350"/>
            <a:ext cx="1426200" cy="16539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Control drives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575" y="4054372"/>
            <a:ext cx="548700" cy="33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880" y="4027018"/>
            <a:ext cx="177682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4025" y="4027027"/>
            <a:ext cx="3617346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Calibrating the Model describing our Quantum Hardware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783825" y="1533475"/>
            <a:ext cx="5672700" cy="24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“Easy” Case: Calibrating in absence of noise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Experimental Measurements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Calibration Procedure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 Theory Limits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All the Annoying Impediments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State Preparation and Measurement Noise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Non-unitary behavior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Drift and others</a:t>
            </a:r>
            <a:endParaRPr/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Hamiltonian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1837525" y="2413500"/>
            <a:ext cx="54690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E06666"/>
                </a:solidFill>
              </a:rPr>
              <a:t>Model Hamiltonian</a:t>
            </a:r>
            <a:r>
              <a:rPr lang="en"/>
              <a:t>     </a:t>
            </a:r>
            <a:r>
              <a:rPr lang="en">
                <a:solidFill>
                  <a:srgbClr val="6D9EEB"/>
                </a:solidFill>
              </a:rPr>
              <a:t>Parameters</a:t>
            </a:r>
            <a:r>
              <a:rPr lang="en"/>
              <a:t>      </a:t>
            </a:r>
            <a:r>
              <a:rPr lang="en">
                <a:solidFill>
                  <a:srgbClr val="C27BA0"/>
                </a:solidFill>
              </a:rPr>
              <a:t>Control Drives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848525" y="1036875"/>
            <a:ext cx="933600" cy="11715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067725" y="1257725"/>
            <a:ext cx="933600" cy="9507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338000" y="1257725"/>
            <a:ext cx="730200" cy="9507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97325" y="4323825"/>
            <a:ext cx="6435000" cy="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3C47D"/>
                </a:solidFill>
              </a:rPr>
              <a:t>“True”</a:t>
            </a:r>
            <a:r>
              <a:rPr lang="en">
                <a:solidFill>
                  <a:srgbClr val="93C47D"/>
                </a:solidFill>
              </a:rPr>
              <a:t> Hamiltonian</a:t>
            </a:r>
            <a:r>
              <a:rPr lang="en"/>
              <a:t>                                            </a:t>
            </a:r>
            <a:r>
              <a:rPr lang="en">
                <a:solidFill>
                  <a:srgbClr val="93C47D"/>
                </a:solidFill>
              </a:rPr>
              <a:t>“</a:t>
            </a:r>
            <a:r>
              <a:rPr lang="en">
                <a:solidFill>
                  <a:srgbClr val="93C47D"/>
                </a:solidFill>
              </a:rPr>
              <a:t>True” Parameters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777950" y="3076088"/>
            <a:ext cx="933600" cy="1171500"/>
          </a:xfrm>
          <a:prstGeom prst="roundRect">
            <a:avLst>
              <a:gd fmla="val 16667" name="adj"/>
            </a:avLst>
          </a:prstGeom>
          <a:solidFill>
            <a:srgbClr val="93C47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5656350" y="3337675"/>
            <a:ext cx="1321200" cy="950700"/>
          </a:xfrm>
          <a:prstGeom prst="roundRect">
            <a:avLst>
              <a:gd fmla="val 16667" name="adj"/>
            </a:avLst>
          </a:prstGeom>
          <a:solidFill>
            <a:srgbClr val="93C47D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38" y="3076050"/>
            <a:ext cx="74771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75" y="1129825"/>
            <a:ext cx="33718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45025"/>
            <a:ext cx="414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Hamiltonian</a:t>
            </a:r>
            <a:br>
              <a:rPr lang="en"/>
            </a:br>
            <a:r>
              <a:rPr lang="en" sz="2400"/>
              <a:t>A Particular Parameterization</a:t>
            </a:r>
            <a:endParaRPr sz="2400"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791825" y="1043950"/>
            <a:ext cx="41895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E06666"/>
                </a:solidFill>
              </a:rPr>
              <a:t>Model Hamiltonian</a:t>
            </a:r>
            <a:r>
              <a:rPr lang="en" sz="1200"/>
              <a:t>     </a:t>
            </a:r>
            <a:r>
              <a:rPr lang="en" sz="1200">
                <a:solidFill>
                  <a:srgbClr val="6D9EEB"/>
                </a:solidFill>
              </a:rPr>
              <a:t>Parameters</a:t>
            </a:r>
            <a:r>
              <a:rPr lang="en" sz="1200"/>
              <a:t>      </a:t>
            </a:r>
            <a:r>
              <a:rPr lang="en" sz="1200">
                <a:solidFill>
                  <a:srgbClr val="C27BA0"/>
                </a:solidFill>
              </a:rPr>
              <a:t>Control Drives</a:t>
            </a:r>
            <a:br>
              <a:rPr lang="en" sz="1200">
                <a:solidFill>
                  <a:srgbClr val="C27BA0"/>
                </a:solidFill>
              </a:rPr>
            </a:br>
            <a:r>
              <a:rPr lang="en" sz="1200">
                <a:solidFill>
                  <a:srgbClr val="E06666"/>
                </a:solidFill>
              </a:rPr>
              <a:t>(for </a:t>
            </a:r>
            <a:r>
              <a:rPr i="1" lang="en" sz="1200">
                <a:solidFill>
                  <a:srgbClr val="E06666"/>
                </a:solidFill>
              </a:rPr>
              <a:t>Q</a:t>
            </a:r>
            <a:r>
              <a:rPr lang="en" sz="1200">
                <a:solidFill>
                  <a:srgbClr val="E06666"/>
                </a:solidFill>
              </a:rPr>
              <a:t> qubits)</a:t>
            </a:r>
            <a:r>
              <a:rPr lang="en" sz="1200">
                <a:solidFill>
                  <a:srgbClr val="C27BA0"/>
                </a:solidFill>
              </a:rPr>
              <a:t>                                    (</a:t>
            </a:r>
            <a:r>
              <a:rPr i="1" lang="en" sz="1200">
                <a:solidFill>
                  <a:srgbClr val="C27BA0"/>
                </a:solidFill>
              </a:rPr>
              <a:t>D</a:t>
            </a:r>
            <a:r>
              <a:rPr lang="en" sz="1200">
                <a:solidFill>
                  <a:srgbClr val="C27BA0"/>
                </a:solidFill>
              </a:rPr>
              <a:t>-dimensional  vector)</a:t>
            </a:r>
            <a:endParaRPr sz="1200">
              <a:solidFill>
                <a:srgbClr val="C27BA0"/>
              </a:solidFill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5724639" y="108895"/>
            <a:ext cx="634200" cy="7956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6552771" y="258906"/>
            <a:ext cx="634200" cy="6459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415595" y="258906"/>
            <a:ext cx="495900" cy="6459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2820977" y="2248801"/>
            <a:ext cx="925200" cy="4884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4972132" y="3514275"/>
            <a:ext cx="689100" cy="4884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6629325" y="3514275"/>
            <a:ext cx="548700" cy="4884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3947099" y="2248801"/>
            <a:ext cx="349500" cy="4884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5685167" y="3514276"/>
            <a:ext cx="349500" cy="4884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144" y="172031"/>
            <a:ext cx="2290302" cy="79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4572000" y="4488475"/>
            <a:ext cx="2976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200"/>
              <a:t>M</a:t>
            </a:r>
            <a:r>
              <a:rPr i="1" lang="en" sz="1000"/>
              <a:t>⨉</a:t>
            </a:r>
            <a:r>
              <a:rPr i="1" lang="en" sz="1200"/>
              <a:t>(D+1)</a:t>
            </a:r>
            <a:r>
              <a:rPr lang="en" sz="1200"/>
              <a:t> real parameters to be estimated</a:t>
            </a:r>
            <a:endParaRPr sz="1200"/>
          </a:p>
        </p:txBody>
      </p:sp>
      <p:sp>
        <p:nvSpPr>
          <p:cNvPr id="126" name="Google Shape;126;p18"/>
          <p:cNvSpPr/>
          <p:nvPr/>
        </p:nvSpPr>
        <p:spPr>
          <a:xfrm>
            <a:off x="6252521" y="2248800"/>
            <a:ext cx="594600" cy="488400"/>
          </a:xfrm>
          <a:prstGeom prst="roundRect">
            <a:avLst>
              <a:gd fmla="val 16667" name="adj"/>
            </a:avLst>
          </a:prstGeom>
          <a:solidFill>
            <a:srgbClr val="FFD966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7136400" y="2073000"/>
            <a:ext cx="17163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D966"/>
                </a:solidFill>
              </a:rPr>
              <a:t>Predetermined permitted operators</a:t>
            </a:r>
            <a:br>
              <a:rPr lang="en" sz="1200">
                <a:solidFill>
                  <a:srgbClr val="FFD966"/>
                </a:solidFill>
              </a:rPr>
            </a:br>
            <a:r>
              <a:rPr lang="en" sz="1200">
                <a:solidFill>
                  <a:srgbClr val="FFD966"/>
                </a:solidFill>
              </a:rPr>
              <a:t>(</a:t>
            </a:r>
            <a:r>
              <a:rPr i="1" lang="en" sz="1200">
                <a:solidFill>
                  <a:srgbClr val="FFD966"/>
                </a:solidFill>
              </a:rPr>
              <a:t>M</a:t>
            </a:r>
            <a:r>
              <a:rPr lang="en" sz="1200">
                <a:solidFill>
                  <a:srgbClr val="FFD966"/>
                </a:solidFill>
              </a:rPr>
              <a:t> different operators,</a:t>
            </a:r>
            <a:br>
              <a:rPr lang="en" sz="1200">
                <a:solidFill>
                  <a:srgbClr val="FFD966"/>
                </a:solidFill>
              </a:rPr>
            </a:br>
            <a:r>
              <a:rPr lang="en" sz="1200">
                <a:solidFill>
                  <a:srgbClr val="FFD966"/>
                </a:solidFill>
              </a:rPr>
              <a:t>not spanning the entire space of operators)</a:t>
            </a:r>
            <a:endParaRPr sz="1200">
              <a:solidFill>
                <a:srgbClr val="FFD966"/>
              </a:solidFill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288" y="1929025"/>
            <a:ext cx="5351426" cy="2399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944" y="172031"/>
            <a:ext cx="2290302" cy="79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Hamiltonian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General Linear Control Drives</a:t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5342725" y="1043957"/>
            <a:ext cx="37149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E06666"/>
                </a:solidFill>
              </a:rPr>
              <a:t>Model Hamiltonian</a:t>
            </a:r>
            <a:r>
              <a:rPr lang="en" sz="1200"/>
              <a:t>     </a:t>
            </a:r>
            <a:r>
              <a:rPr lang="en" sz="1200">
                <a:solidFill>
                  <a:srgbClr val="6D9EEB"/>
                </a:solidFill>
              </a:rPr>
              <a:t>Parameters</a:t>
            </a:r>
            <a:r>
              <a:rPr lang="en" sz="1200"/>
              <a:t>      </a:t>
            </a:r>
            <a:r>
              <a:rPr lang="en" sz="1200">
                <a:solidFill>
                  <a:srgbClr val="C27BA0"/>
                </a:solidFill>
              </a:rPr>
              <a:t>Control Drives</a:t>
            </a:r>
            <a:endParaRPr sz="1200">
              <a:solidFill>
                <a:srgbClr val="C27BA0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6029439" y="108895"/>
            <a:ext cx="634200" cy="795600"/>
          </a:xfrm>
          <a:prstGeom prst="roundRect">
            <a:avLst>
              <a:gd fmla="val 16667" name="adj"/>
            </a:avLst>
          </a:prstGeom>
          <a:solidFill>
            <a:srgbClr val="E06666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857571" y="258906"/>
            <a:ext cx="634200" cy="6459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7720395" y="258906"/>
            <a:ext cx="495900" cy="6459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2283677" y="2672801"/>
            <a:ext cx="917100" cy="5448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4502601" y="2672800"/>
            <a:ext cx="673500" cy="5448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6460750" y="2672800"/>
            <a:ext cx="821100" cy="544800"/>
          </a:xfrm>
          <a:prstGeom prst="roundRect">
            <a:avLst>
              <a:gd fmla="val 16667" name="adj"/>
            </a:avLst>
          </a:prstGeom>
          <a:solidFill>
            <a:srgbClr val="6D9EEB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3381199" y="2672851"/>
            <a:ext cx="373800" cy="5448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7294888" y="2672850"/>
            <a:ext cx="495900" cy="544800"/>
          </a:xfrm>
          <a:prstGeom prst="roundRect">
            <a:avLst>
              <a:gd fmla="val 16667" name="adj"/>
            </a:avLst>
          </a:prstGeom>
          <a:solidFill>
            <a:srgbClr val="C27BA0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5176100" y="4019100"/>
            <a:ext cx="2976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2</a:t>
            </a:r>
            <a:r>
              <a:rPr baseline="30000" lang="en" sz="1200"/>
              <a:t>2Q</a:t>
            </a:r>
            <a:r>
              <a:rPr lang="en" sz="1000"/>
              <a:t>⨉</a:t>
            </a:r>
            <a:r>
              <a:rPr lang="en" sz="1200"/>
              <a:t>(D+1) real parameters to be estimated</a:t>
            </a:r>
            <a:endParaRPr sz="1200"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188" y="2359925"/>
            <a:ext cx="6329626" cy="11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90250" y="1059750"/>
            <a:ext cx="666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Run a bunch of random control drives.</a:t>
            </a:r>
            <a:br>
              <a:rPr lang="en" sz="3600"/>
            </a:br>
            <a:r>
              <a:rPr lang="en" sz="3600"/>
              <a:t>Compare the result to the prediction. Fudge the parameters so that the prediction becomes better.</a:t>
            </a:r>
            <a:endParaRPr sz="3600"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0"/>
          <p:cNvSpPr txBox="1"/>
          <p:nvPr>
            <p:ph type="title"/>
          </p:nvPr>
        </p:nvSpPr>
        <p:spPr>
          <a:xfrm>
            <a:off x="-43150" y="907350"/>
            <a:ext cx="6667500" cy="7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Calibration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a Bunch of Control Drives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311700" y="2115775"/>
            <a:ext cx="85206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Generate </a:t>
            </a:r>
            <a:r>
              <a:rPr i="1" lang="en"/>
              <a:t>P </a:t>
            </a:r>
            <a:r>
              <a:rPr lang="en"/>
              <a:t>random control pulses and measure the resulting states.</a:t>
            </a:r>
            <a:endParaRPr/>
          </a:p>
        </p:txBody>
      </p:sp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