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verage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10" Type="http://schemas.openxmlformats.org/officeDocument/2006/relationships/image" Target="../media/image30.jpg"/><Relationship Id="rId9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8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Highly Efficient Bell State Purification Through Genetic Algorithms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Stefan Krastanov, Liang Jiang and many others at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2424" y="3671603"/>
            <a:ext cx="2119150" cy="5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-125" y="4351175"/>
            <a:ext cx="9144000" cy="79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2480" y="4481416"/>
            <a:ext cx="1554899" cy="4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5">
            <a:alphaModFix/>
          </a:blip>
          <a:srcRect b="2160" l="2538" r="2386" t="3509"/>
          <a:stretch/>
        </p:blipFill>
        <p:spPr>
          <a:xfrm>
            <a:off x="795347" y="4365316"/>
            <a:ext cx="705600" cy="6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68917" y="4610514"/>
            <a:ext cx="1696500" cy="2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8585" y="4481416"/>
            <a:ext cx="1521900" cy="4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0" y="0"/>
            <a:ext cx="1321200" cy="99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OD awards ARL researchers funding through new initiative" id="68" name="Shape 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08517" y="4385119"/>
            <a:ext cx="1148400" cy="6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" y="76201"/>
            <a:ext cx="1321200" cy="7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22933" y="0"/>
            <a:ext cx="1321066" cy="9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Advanced Purification Example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600" cy="376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br>
              <a:rPr lang="en"/>
            </a:br>
          </a:p>
          <a:p>
            <a:pPr lvl="0" rtl="0">
              <a:spcBef>
                <a:spcPts val="1100"/>
              </a:spcBef>
              <a:spcAft>
                <a:spcPts val="200"/>
              </a:spcAft>
              <a:buNone/>
            </a:pPr>
            <a:r>
              <a:rPr b="1"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The EXPEDIENT purification circuit, Nickerson, Nature Comm. 4, 1756 (2014) </a:t>
            </a:r>
          </a:p>
        </p:txBody>
      </p:sp>
      <p:sp>
        <p:nvSpPr>
          <p:cNvPr id="167" name="Shape 167"/>
          <p:cNvSpPr/>
          <p:nvPr/>
        </p:nvSpPr>
        <p:spPr>
          <a:xfrm>
            <a:off x="2166950" y="1546225"/>
            <a:ext cx="5115000" cy="2933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12831" l="0" r="0" t="0"/>
          <a:stretch/>
        </p:blipFill>
        <p:spPr>
          <a:xfrm>
            <a:off x="2166950" y="2148925"/>
            <a:ext cx="5114925" cy="21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 b="74261" l="0" r="0" t="0"/>
          <a:stretch/>
        </p:blipFill>
        <p:spPr>
          <a:xfrm>
            <a:off x="2166950" y="1546225"/>
            <a:ext cx="5114925" cy="75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Combinatorial Explosion of Possible Circuits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8520600" cy="376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Circuits of length L (number of operations)</a:t>
            </a:r>
            <a:br>
              <a:rPr lang="en"/>
            </a:br>
            <a:r>
              <a:rPr lang="en"/>
              <a:t>and depth N (number of resettable Bell pairs):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937" y="2205037"/>
            <a:ext cx="63341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Optimized Purification (Genetic Algorithms)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Represent the circuit as a “DNA string”</a:t>
            </a:r>
            <a:br>
              <a:rPr lang="en"/>
            </a:br>
            <a:r>
              <a:rPr lang="en"/>
              <a:t>where each gene is a gate/measurement.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Get many random circuits and subject</a:t>
            </a:r>
            <a:br>
              <a:rPr lang="en"/>
            </a:br>
            <a:r>
              <a:rPr lang="en"/>
              <a:t>them to merciless simulated evolution.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br>
              <a:rPr lang="en"/>
            </a:br>
            <a:br>
              <a:rPr lang="en"/>
            </a:br>
            <a:r>
              <a:rPr lang="en"/>
              <a:t>                                                                         </a:t>
            </a:r>
            <a:r>
              <a:rPr b="1"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nearingzero.net</a:t>
            </a:r>
          </a:p>
        </p:txBody>
      </p:sp>
      <p:pic>
        <p:nvPicPr>
          <p:cNvPr descr="Nick Kim – Genetic Engineering Cartoon"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9014" y="1152475"/>
            <a:ext cx="4263286" cy="29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4057150" y="1803050"/>
            <a:ext cx="4883100" cy="296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Two “Modes” of Evolution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Mutations</a:t>
            </a:r>
          </a:p>
        </p:txBody>
      </p:sp>
      <p:sp>
        <p:nvSpPr>
          <p:cNvPr id="194" name="Shape 19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Sexual reproduction</a:t>
            </a:r>
          </a:p>
        </p:txBody>
      </p:sp>
      <p:sp>
        <p:nvSpPr>
          <p:cNvPr id="195" name="Shape 195"/>
          <p:cNvSpPr/>
          <p:nvPr/>
        </p:nvSpPr>
        <p:spPr>
          <a:xfrm>
            <a:off x="475130" y="2518025"/>
            <a:ext cx="2803199" cy="115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2774142"/>
            <a:ext cx="1303153" cy="790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5032" y="2666452"/>
            <a:ext cx="1433417" cy="89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Shape 198"/>
          <p:cNvCxnSpPr/>
          <p:nvPr/>
        </p:nvCxnSpPr>
        <p:spPr>
          <a:xfrm>
            <a:off x="1596407" y="3166767"/>
            <a:ext cx="512699" cy="8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9" name="Shape 199"/>
          <p:cNvSpPr/>
          <p:nvPr/>
        </p:nvSpPr>
        <p:spPr>
          <a:xfrm>
            <a:off x="6133424" y="2926370"/>
            <a:ext cx="625500" cy="498599"/>
          </a:xfrm>
          <a:prstGeom prst="heart">
            <a:avLst/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7150" y="1803050"/>
            <a:ext cx="1639713" cy="112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4925" y="1803050"/>
            <a:ext cx="1639724" cy="11294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Shape 202"/>
          <p:cNvCxnSpPr/>
          <p:nvPr/>
        </p:nvCxnSpPr>
        <p:spPr>
          <a:xfrm>
            <a:off x="5476978" y="2741450"/>
            <a:ext cx="565800" cy="2712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3" name="Shape 203"/>
          <p:cNvCxnSpPr/>
          <p:nvPr/>
        </p:nvCxnSpPr>
        <p:spPr>
          <a:xfrm flipH="1">
            <a:off x="6869628" y="2741450"/>
            <a:ext cx="565800" cy="2712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04" name="Shape 2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0250" y="3650211"/>
            <a:ext cx="2803200" cy="11103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Shape 205"/>
          <p:cNvCxnSpPr/>
          <p:nvPr/>
        </p:nvCxnSpPr>
        <p:spPr>
          <a:xfrm>
            <a:off x="6453295" y="3532022"/>
            <a:ext cx="0" cy="3630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6" name="Shape 20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Hundred Generations Later (5min laptop time)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a given error model and</a:t>
            </a:r>
            <a:br>
              <a:rPr lang="en"/>
            </a:br>
            <a:r>
              <a:rPr lang="en"/>
              <a:t>specified error parameters</a:t>
            </a:r>
            <a:br>
              <a:rPr lang="en"/>
            </a:br>
            <a:r>
              <a:rPr lang="en"/>
              <a:t>quickly find near-optimal</a:t>
            </a:r>
            <a:br>
              <a:rPr lang="en"/>
            </a:br>
            <a:r>
              <a:rPr lang="en"/>
              <a:t>purification circuits.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Various optimizations</a:t>
            </a:r>
            <a:br>
              <a:rPr lang="en"/>
            </a:br>
            <a:r>
              <a:rPr lang="en"/>
              <a:t>related to the structure of</a:t>
            </a:r>
            <a:br>
              <a:rPr lang="en"/>
            </a:br>
            <a:r>
              <a:rPr lang="en"/>
              <a:t>the problem were implemented.</a:t>
            </a:r>
          </a:p>
          <a:p>
            <a:pPr lvl="0">
              <a:spcBef>
                <a:spcPts val="0"/>
              </a:spcBef>
              <a:buNone/>
            </a:pPr>
            <a:br>
              <a:rPr lang="en"/>
            </a:br>
            <a:r>
              <a:rPr lang="en"/>
              <a:t>                                                          Real-time trace of the optimization process.</a:t>
            </a:r>
            <a:br>
              <a:rPr lang="en"/>
            </a:br>
            <a:r>
              <a:rPr lang="en"/>
              <a:t>                                                          </a:t>
            </a:r>
            <a:r>
              <a:rPr lang="en" sz="1200"/>
              <a:t>(it is pretty, this is all about it)</a:t>
            </a:r>
          </a:p>
        </p:txBody>
      </p:sp>
      <p:sp>
        <p:nvSpPr>
          <p:cNvPr id="213" name="Shape 213"/>
          <p:cNvSpPr/>
          <p:nvPr/>
        </p:nvSpPr>
        <p:spPr>
          <a:xfrm>
            <a:off x="3501175" y="1285525"/>
            <a:ext cx="327300" cy="2685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250" y="1276375"/>
            <a:ext cx="470535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 b="0" l="0" r="97884" t="0"/>
          <a:stretch/>
        </p:blipFill>
        <p:spPr>
          <a:xfrm>
            <a:off x="3546075" y="1285900"/>
            <a:ext cx="186950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Better Than Prior Art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Simulated for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Initial Bell Pair Fidelity 0.9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Local Operations Fidelity 0.99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Depolarization Error Model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Available at</a:t>
            </a:r>
            <a:br>
              <a:rPr lang="en"/>
            </a:br>
            <a:r>
              <a:rPr lang="en" u="sng">
                <a:solidFill>
                  <a:srgbClr val="00FFFF"/>
                </a:solidFill>
              </a:rPr>
              <a:t>qevo.krastanov.org</a:t>
            </a:r>
            <a:br>
              <a:rPr lang="en"/>
            </a:br>
          </a:p>
          <a:p>
            <a:pPr lvl="0" rtl="0">
              <a:spcBef>
                <a:spcPts val="0"/>
              </a:spcBef>
              <a:buNone/>
            </a:pPr>
            <a:r>
              <a:rPr b="1"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Circuits From:</a:t>
            </a:r>
            <a:br>
              <a:rPr b="1"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Nickerson, Nature Comm. 4, 1756 (2014)</a:t>
            </a:r>
            <a:br>
              <a:rPr b="1"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Deutsch, PRL 77, 2818 (1996)</a:t>
            </a:r>
            <a:br>
              <a:rPr b="1"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Dür, PRA, 59, 169 (1999)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3688050" y="125"/>
            <a:ext cx="5148900" cy="495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299" y="125"/>
            <a:ext cx="5148999" cy="495625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Particular Example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1100"/>
              </a:spcBef>
              <a:spcAft>
                <a:spcPts val="200"/>
              </a:spcAft>
              <a:buNone/>
            </a:pPr>
            <a:r>
              <a:t/>
            </a:r>
            <a:endParaRPr b="1"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100"/>
              </a:spcBef>
              <a:spcAft>
                <a:spcPts val="200"/>
              </a:spcAft>
              <a:buNone/>
            </a:pPr>
            <a:r>
              <a:rPr b="1"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L23 is one of the many circuits we designed.  STRINGENT is from Nickerson, Nature Comm. 4, 1756 (2014) </a:t>
            </a:r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33" name="Shape 233"/>
          <p:cNvSpPr/>
          <p:nvPr/>
        </p:nvSpPr>
        <p:spPr>
          <a:xfrm>
            <a:off x="-75" y="1295400"/>
            <a:ext cx="9144000" cy="329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5399"/>
            <a:ext cx="8797874" cy="169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95600"/>
            <a:ext cx="9144000" cy="169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With Naive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Feed-Forward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Chain two circuits together.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If the first succeeds, accept.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If the first fails, try the second</a:t>
            </a:r>
            <a:br>
              <a:rPr lang="en"/>
            </a:br>
            <a:r>
              <a:rPr lang="en"/>
              <a:t>circuit.</a:t>
            </a:r>
          </a:p>
        </p:txBody>
      </p:sp>
      <p:sp>
        <p:nvSpPr>
          <p:cNvPr id="242" name="Shape 242"/>
          <p:cNvSpPr/>
          <p:nvPr/>
        </p:nvSpPr>
        <p:spPr>
          <a:xfrm>
            <a:off x="3688050" y="125"/>
            <a:ext cx="5148900" cy="495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299" y="125"/>
            <a:ext cx="5148999" cy="495625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Conclusions (Thanks for listening)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Optimizing a “building-block” protocol to work for particular hardware is now easy and automated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~20% gain in fidelity for same-length (or even shorter) circuits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new, much bigger than previously available collection of circuits to try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Available at </a:t>
            </a:r>
            <a:r>
              <a:rPr lang="en" u="sng">
                <a:solidFill>
                  <a:srgbClr val="00FFFF"/>
                </a:solidFill>
              </a:rPr>
              <a:t>qevo.krastanov.org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Applications in quantum communication and fault-tolerant computing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Caveats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Do not over rely on magic! Prune and inspect your circuits!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Set cost function properly!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Having a canonical form can be important!</a:t>
            </a:r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Different Circuits Work Better for Different Parameters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Different Network Efficiency                            Different Local Gates’ Quality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br>
              <a:rPr lang="en"/>
            </a:br>
            <a:r>
              <a:rPr lang="en"/>
              <a:t>A and B are circuits obtained after optimizing for different hardware parameters.</a:t>
            </a:r>
          </a:p>
        </p:txBody>
      </p:sp>
      <p:sp>
        <p:nvSpPr>
          <p:cNvPr id="258" name="Shape 258"/>
          <p:cNvSpPr/>
          <p:nvPr/>
        </p:nvSpPr>
        <p:spPr>
          <a:xfrm>
            <a:off x="311825" y="1639125"/>
            <a:ext cx="8520600" cy="290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09675"/>
            <a:ext cx="4260299" cy="2968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09675"/>
            <a:ext cx="4260299" cy="290426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71250" y="11506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Problem: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Designing an Efficient (Quantum) Circuit</a:t>
            </a:r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671250" y="28270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Solution: Discrete Optimization</a:t>
            </a:r>
          </a:p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Outline: Quantum Circuits for Bell State Purification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Why do we need Bell states?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A primer on modular architecture for quantum computers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Purification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Optimized Purification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Some Applications (if you ask)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GHZ states</a:t>
            </a:r>
          </a:p>
          <a:p>
            <a:pPr indent="-228600" lvl="1" marL="914400">
              <a:lnSpc>
                <a:spcPct val="150000"/>
              </a:lnSpc>
              <a:spcBef>
                <a:spcPts val="0"/>
              </a:spcBef>
            </a:pPr>
            <a:r>
              <a:rPr lang="en"/>
              <a:t>Stabilizer measurements</a:t>
            </a:r>
          </a:p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Do We Need Bell States?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8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Quantum Teleportation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Quantum Key Distribution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Modular architecture for quantum computers</a:t>
            </a:r>
            <a:br>
              <a:rPr lang="en"/>
            </a:br>
            <a:r>
              <a:rPr lang="en"/>
              <a:t>(Trapped Ions, Superconducting Circuits, NV centers, etc.)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br>
              <a:rPr lang="en"/>
            </a:br>
            <a:r>
              <a:rPr b="1"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Monroe, PRA 89, 022317 (2014)                                 Shankar, Narla, YQI, Yale                     Prof. Cappellaro, MIT</a:t>
            </a:r>
            <a:br>
              <a:rPr b="1"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(first two talks in our session - H48)</a:t>
            </a:r>
          </a:p>
        </p:txBody>
      </p:sp>
      <p:pic>
        <p:nvPicPr>
          <p:cNvPr descr="Figure 1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08775"/>
            <a:ext cx="2547442" cy="145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3050" y="2908775"/>
            <a:ext cx="1750446" cy="145712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94" name="Shape 94"/>
          <p:cNvSpPr/>
          <p:nvPr/>
        </p:nvSpPr>
        <p:spPr>
          <a:xfrm>
            <a:off x="5557400" y="2908775"/>
            <a:ext cx="3481500" cy="145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7399" y="2908775"/>
            <a:ext cx="3544574" cy="145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Purification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533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four possible Bell states are Φ+, Ψ-, Ψ+, and Φ-: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Φ+ at 90%</a:t>
            </a:r>
            <a:br>
              <a:rPr lang="en"/>
            </a:br>
            <a:r>
              <a:rPr lang="en"/>
              <a:t>Ψ-, Ψ+, and Φ- at 3.3%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Start with two Bell pairs and obtain one higher quality pair.</a:t>
            </a:r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275" y="1026550"/>
            <a:ext cx="25050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Purification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5877450" y="3012100"/>
            <a:ext cx="3055800" cy="11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Bob’s side of the circuit.</a:t>
            </a:r>
            <a:br>
              <a:rPr lang="en"/>
            </a:br>
            <a:r>
              <a:rPr lang="en"/>
              <a:t>Alice does the same to her “half pairs”.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25792" l="10031" r="0" t="23595"/>
          <a:stretch/>
        </p:blipFill>
        <p:spPr>
          <a:xfrm>
            <a:off x="3383650" y="2851150"/>
            <a:ext cx="2376699" cy="131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25792" l="10031" r="0" t="23595"/>
          <a:stretch/>
        </p:blipFill>
        <p:spPr>
          <a:xfrm flipH="1" rot="10800000">
            <a:off x="3383650" y="1327150"/>
            <a:ext cx="2376699" cy="131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28601" l="52604" r="22104" t="49293"/>
          <a:stretch/>
        </p:blipFill>
        <p:spPr>
          <a:xfrm>
            <a:off x="4517799" y="1389875"/>
            <a:ext cx="668124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1940750" y="2354350"/>
            <a:ext cx="1289100" cy="8802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5877450" y="1411900"/>
            <a:ext cx="3055800" cy="11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Alice’s side of the circuit.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977500" y="2425675"/>
            <a:ext cx="1289100" cy="86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Bell pair to</a:t>
            </a:r>
            <a:br>
              <a:rPr lang="en"/>
            </a:br>
            <a:r>
              <a:rPr lang="en"/>
              <a:t>be purified.</a:t>
            </a:r>
          </a:p>
        </p:txBody>
      </p:sp>
      <p:cxnSp>
        <p:nvCxnSpPr>
          <p:cNvPr id="117" name="Shape 117"/>
          <p:cNvCxnSpPr>
            <a:stCxn id="114" idx="3"/>
          </p:cNvCxnSpPr>
          <p:nvPr/>
        </p:nvCxnSpPr>
        <p:spPr>
          <a:xfrm flipH="1" rot="10800000">
            <a:off x="3229850" y="2439250"/>
            <a:ext cx="259200" cy="3552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8" name="Shape 118"/>
          <p:cNvCxnSpPr>
            <a:stCxn id="114" idx="3"/>
          </p:cNvCxnSpPr>
          <p:nvPr/>
        </p:nvCxnSpPr>
        <p:spPr>
          <a:xfrm>
            <a:off x="3229850" y="2794450"/>
            <a:ext cx="270000" cy="2811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9" name="Shape 119"/>
          <p:cNvSpPr/>
          <p:nvPr/>
        </p:nvSpPr>
        <p:spPr>
          <a:xfrm>
            <a:off x="416750" y="2354350"/>
            <a:ext cx="1289100" cy="8802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3500" y="2349475"/>
            <a:ext cx="1289100" cy="86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Sacrificial</a:t>
            </a:r>
            <a:br>
              <a:rPr lang="en"/>
            </a:br>
            <a:r>
              <a:rPr lang="en"/>
              <a:t>Bell pair.</a:t>
            </a:r>
          </a:p>
        </p:txBody>
      </p:sp>
      <p:cxnSp>
        <p:nvCxnSpPr>
          <p:cNvPr id="121" name="Shape 121"/>
          <p:cNvCxnSpPr>
            <a:stCxn id="119" idx="2"/>
          </p:cNvCxnSpPr>
          <p:nvPr/>
        </p:nvCxnSpPr>
        <p:spPr>
          <a:xfrm>
            <a:off x="1061300" y="3234550"/>
            <a:ext cx="2395800" cy="5940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2" name="Shape 122"/>
          <p:cNvCxnSpPr>
            <a:stCxn id="120" idx="0"/>
          </p:cNvCxnSpPr>
          <p:nvPr/>
        </p:nvCxnSpPr>
        <p:spPr>
          <a:xfrm flipH="1" rot="10800000">
            <a:off x="1098050" y="1717975"/>
            <a:ext cx="2391000" cy="6315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311700" y="1779625"/>
            <a:ext cx="1737300" cy="1697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Purification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87900" y="1762075"/>
            <a:ext cx="916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Φ+Φ+</a:t>
            </a:r>
            <a:br>
              <a:rPr lang="en"/>
            </a:br>
            <a:r>
              <a:rPr lang="en"/>
              <a:t>Φ+Ψ-</a:t>
            </a:r>
            <a:br>
              <a:rPr lang="en"/>
            </a:br>
            <a:r>
              <a:rPr lang="en"/>
              <a:t>Φ+Ψ+</a:t>
            </a:r>
            <a:br>
              <a:rPr lang="en"/>
            </a:br>
            <a:r>
              <a:rPr lang="en"/>
              <a:t>Φ+Φ-</a:t>
            </a:r>
            <a:br>
              <a:rPr lang="en"/>
            </a:br>
            <a:r>
              <a:rPr lang="en"/>
              <a:t>others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5877450" y="345100"/>
            <a:ext cx="3055800" cy="11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Bob’s side of the circuit.</a:t>
            </a:r>
            <a:br>
              <a:rPr lang="en"/>
            </a:br>
            <a:r>
              <a:rPr lang="en"/>
              <a:t>Alice does the same to her “half pairs”.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1226100" y="1762075"/>
            <a:ext cx="800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81%</a:t>
            </a:r>
            <a:br>
              <a:rPr lang="en"/>
            </a:br>
            <a:r>
              <a:rPr lang="en"/>
              <a:t> 3%</a:t>
            </a:r>
            <a:br>
              <a:rPr lang="en"/>
            </a:br>
            <a:r>
              <a:rPr lang="en"/>
              <a:t> 3%</a:t>
            </a:r>
            <a:br>
              <a:rPr lang="en"/>
            </a:br>
            <a:r>
              <a:rPr lang="en"/>
              <a:t> 3%</a:t>
            </a:r>
            <a:br>
              <a:rPr lang="en"/>
            </a:br>
            <a:r>
              <a:rPr lang="en"/>
              <a:t>10%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87900" y="3629500"/>
            <a:ext cx="3206400" cy="11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Tracing over the second pair returns the same quality pair as the one we started with.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25792" l="10031" r="0" t="23595"/>
          <a:stretch/>
        </p:blipFill>
        <p:spPr>
          <a:xfrm>
            <a:off x="3383650" y="260350"/>
            <a:ext cx="2376699" cy="1311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Shape 134"/>
          <p:cNvCxnSpPr/>
          <p:nvPr/>
        </p:nvCxnSpPr>
        <p:spPr>
          <a:xfrm>
            <a:off x="3770000" y="386375"/>
            <a:ext cx="0" cy="9951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5" name="Shape 135"/>
          <p:cNvCxnSpPr/>
          <p:nvPr/>
        </p:nvCxnSpPr>
        <p:spPr>
          <a:xfrm flipH="1" rot="10800000">
            <a:off x="2060625" y="1381525"/>
            <a:ext cx="1732800" cy="398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6" name="Shape 13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2745725" y="1762075"/>
            <a:ext cx="2610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Φ+Φ+ remains Φ+Φ+</a:t>
            </a:r>
            <a:br>
              <a:rPr lang="en"/>
            </a:br>
            <a:r>
              <a:rPr lang="en"/>
              <a:t>Φ-Φ- becomes Φ+Φ-</a:t>
            </a:r>
            <a:br>
              <a:rPr lang="en"/>
            </a:br>
            <a:r>
              <a:rPr lang="en"/>
              <a:t>other permutations happen</a:t>
            </a:r>
          </a:p>
        </p:txBody>
      </p:sp>
      <p:sp>
        <p:nvSpPr>
          <p:cNvPr id="142" name="Shape 142"/>
          <p:cNvSpPr/>
          <p:nvPr/>
        </p:nvSpPr>
        <p:spPr>
          <a:xfrm>
            <a:off x="2750100" y="1779625"/>
            <a:ext cx="2266200" cy="1697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Purification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5877450" y="345100"/>
            <a:ext cx="3055800" cy="11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Bob’s side of the circuit.</a:t>
            </a:r>
            <a:br>
              <a:rPr lang="en"/>
            </a:br>
            <a:r>
              <a:rPr lang="en"/>
              <a:t>Alice does the same to her “half pairs”.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25792" l="10031" r="0" t="23595"/>
          <a:stretch/>
        </p:blipFill>
        <p:spPr>
          <a:xfrm>
            <a:off x="3383650" y="260350"/>
            <a:ext cx="2376699" cy="1311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Shape 146"/>
          <p:cNvCxnSpPr>
            <a:stCxn id="142" idx="0"/>
            <a:endCxn id="147" idx="2"/>
          </p:cNvCxnSpPr>
          <p:nvPr/>
        </p:nvCxnSpPr>
        <p:spPr>
          <a:xfrm flipH="1" rot="10800000">
            <a:off x="3883200" y="1516525"/>
            <a:ext cx="336900" cy="263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7" name="Shape 147"/>
          <p:cNvSpPr txBox="1"/>
          <p:nvPr/>
        </p:nvSpPr>
        <p:spPr>
          <a:xfrm>
            <a:off x="3945625" y="374650"/>
            <a:ext cx="548700" cy="114180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25792" l="10031" r="0" t="23595"/>
          <a:stretch/>
        </p:blipFill>
        <p:spPr>
          <a:xfrm>
            <a:off x="3383650" y="260350"/>
            <a:ext cx="2376699" cy="131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Purification</a:t>
            </a:r>
          </a:p>
        </p:txBody>
      </p:sp>
      <p:sp>
        <p:nvSpPr>
          <p:cNvPr id="155" name="Shape 155"/>
          <p:cNvSpPr/>
          <p:nvPr/>
        </p:nvSpPr>
        <p:spPr>
          <a:xfrm>
            <a:off x="5264700" y="1779625"/>
            <a:ext cx="2720100" cy="1697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5260325" y="1762075"/>
            <a:ext cx="282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Trace over the second pair, selecting only Φ+ or Φ-.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Result:</a:t>
            </a:r>
            <a:br>
              <a:rPr lang="en"/>
            </a:br>
            <a:r>
              <a:rPr lang="en"/>
              <a:t>93% Φ+ in the first pair.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5877450" y="345100"/>
            <a:ext cx="3055800" cy="11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Bob’s side of the circuit.</a:t>
            </a:r>
            <a:br>
              <a:rPr lang="en"/>
            </a:br>
            <a:r>
              <a:rPr lang="en"/>
              <a:t>Alice does the same to her “half pairs”.</a:t>
            </a:r>
          </a:p>
        </p:txBody>
      </p:sp>
      <p:cxnSp>
        <p:nvCxnSpPr>
          <p:cNvPr id="158" name="Shape 158"/>
          <p:cNvCxnSpPr>
            <a:stCxn id="155" idx="0"/>
            <a:endCxn id="159" idx="2"/>
          </p:cNvCxnSpPr>
          <p:nvPr/>
        </p:nvCxnSpPr>
        <p:spPr>
          <a:xfrm rot="10800000">
            <a:off x="4947450" y="1516525"/>
            <a:ext cx="1677300" cy="263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9" name="Shape 159"/>
          <p:cNvSpPr txBox="1"/>
          <p:nvPr/>
        </p:nvSpPr>
        <p:spPr>
          <a:xfrm>
            <a:off x="4528400" y="374650"/>
            <a:ext cx="837900" cy="114180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