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3d6e50ea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3d6e50ea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3d6e50ea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3d6e50ea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d6e50ea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d6e50ea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3d6e50ead_1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3d6e50ead_1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3d6e50ead_1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3d6e50ead_1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0452e6a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0452e6a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43a778b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343a778b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d6e50e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d6e50e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d6e50ea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3d6e50ea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d6e50ea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d6e50ea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3d6e50ea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3d6e50ea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Control of Coupled Cavities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05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χ</a:t>
            </a:r>
            <a:r>
              <a:rPr baseline="30000" lang="en" sz="2700"/>
              <a:t>(2)</a:t>
            </a:r>
            <a:r>
              <a:rPr lang="en"/>
              <a:t> bulk nonlinearities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215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Presented by Stefan Krastanov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Mikkel Heuck, Kurt Jacobs, Prineha Narang, Dirk Englund</a:t>
            </a:r>
            <a:endParaRPr sz="14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141" y="4405888"/>
            <a:ext cx="2851749" cy="8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9675" y="4480125"/>
            <a:ext cx="5540649" cy="6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can be high,</a:t>
            </a:r>
            <a:br>
              <a:rPr lang="en"/>
            </a:br>
            <a:r>
              <a:rPr lang="en"/>
              <a:t>but the control pulses are unrealistic</a:t>
            </a:r>
            <a:endParaRPr/>
          </a:p>
        </p:txBody>
      </p:sp>
      <p:sp>
        <p:nvSpPr>
          <p:cNvPr id="216" name="Google Shape;2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250" y="1510100"/>
            <a:ext cx="5107500" cy="34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305125" y="2749175"/>
            <a:ext cx="7991400" cy="973500"/>
          </a:xfrm>
          <a:prstGeom prst="roundRect">
            <a:avLst>
              <a:gd fmla="val 16667" name="adj"/>
            </a:avLst>
          </a:prstGeom>
          <a:solidFill>
            <a:srgbClr val="CC0000">
              <a:alpha val="50280"/>
            </a:srgbClr>
          </a:solidFill>
          <a:ln cap="flat" cmpd="sng" w="2857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Other small bosonic codes face the same problems...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e.g.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∣1⟩±∣3⟩, ∣2⟩±∣4⟩, ∣2⟩+∣6⟩/∣3⟩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Other hardware?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Optimized codes!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Parameterize the code and optimize it, so that it is well suited for the available control.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4" name="Google Shape;2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Workarounds in progress!</a:t>
            </a:r>
            <a:endParaRPr/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Appreciation Slide</a:t>
            </a:r>
            <a:endParaRPr/>
          </a:p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</a:t>
            </a:r>
            <a:r>
              <a:rPr lang="en" sz="2000"/>
              <a:t>shout-out</a:t>
            </a:r>
            <a:r>
              <a:rPr lang="en" sz="2000"/>
              <a:t> to Julia and Flux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A multithreaded, GPU-runnable, auto-</a:t>
            </a:r>
            <a:r>
              <a:rPr lang="en" sz="2000"/>
              <a:t>differentiated, non-allocating</a:t>
            </a:r>
            <a:br>
              <a:rPr lang="en" sz="2000"/>
            </a:br>
            <a:r>
              <a:rPr lang="en" sz="2000"/>
              <a:t>code in 350 lines.</a:t>
            </a:r>
            <a:endParaRPr sz="2000"/>
          </a:p>
        </p:txBody>
      </p:sp>
      <p:sp>
        <p:nvSpPr>
          <p:cNvPr id="232" name="Google Shape;23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522" y="2523097"/>
            <a:ext cx="3638950" cy="20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Long-term goal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302300" y="1188800"/>
            <a:ext cx="2158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Purely photonic</a:t>
            </a:r>
            <a:br>
              <a:rPr lang="en"/>
            </a:br>
            <a:r>
              <a:rPr lang="en"/>
              <a:t>quantum computer</a:t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450" y="383488"/>
            <a:ext cx="2462950" cy="2390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3537150" y="913663"/>
            <a:ext cx="1296600" cy="568282"/>
            <a:chOff x="1718375" y="3330825"/>
            <a:chExt cx="1296600" cy="568282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03225" y="3594857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" name="Google Shape;70;p14"/>
            <p:cNvCxnSpPr/>
            <p:nvPr/>
          </p:nvCxnSpPr>
          <p:spPr>
            <a:xfrm>
              <a:off x="2597250" y="374698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1718375" y="3330825"/>
              <a:ext cx="129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1̃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∣1⟩ + ∣3⟩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2" name="Google Shape;72;p14"/>
          <p:cNvGrpSpPr/>
          <p:nvPr/>
        </p:nvGrpSpPr>
        <p:grpSpPr>
          <a:xfrm>
            <a:off x="6585150" y="913663"/>
            <a:ext cx="1296600" cy="568282"/>
            <a:chOff x="3547175" y="3330825"/>
            <a:chExt cx="1296600" cy="568282"/>
          </a:xfrm>
        </p:grpSpPr>
        <p:pic>
          <p:nvPicPr>
            <p:cNvPr id="73" name="Google Shape;7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32025" y="3594857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14"/>
            <p:cNvCxnSpPr/>
            <p:nvPr/>
          </p:nvCxnSpPr>
          <p:spPr>
            <a:xfrm>
              <a:off x="4426050" y="374698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5" name="Google Shape;75;p14"/>
            <p:cNvSpPr txBox="1"/>
            <p:nvPr/>
          </p:nvSpPr>
          <p:spPr>
            <a:xfrm>
              <a:off x="3547175" y="3330825"/>
              <a:ext cx="129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1̃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∣1⟩ + ∣3⟩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3537150" y="1675663"/>
            <a:ext cx="1296600" cy="568282"/>
            <a:chOff x="1718375" y="4092825"/>
            <a:chExt cx="1296600" cy="568282"/>
          </a:xfrm>
        </p:grpSpPr>
        <p:pic>
          <p:nvPicPr>
            <p:cNvPr id="77" name="Google Shape;7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03225" y="4356857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14"/>
            <p:cNvCxnSpPr/>
            <p:nvPr/>
          </p:nvCxnSpPr>
          <p:spPr>
            <a:xfrm>
              <a:off x="2597250" y="450898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1718375" y="4092825"/>
              <a:ext cx="129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0̃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∣1⟩ - ∣3⟩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0" name="Google Shape;80;p14"/>
          <p:cNvGrpSpPr/>
          <p:nvPr/>
        </p:nvGrpSpPr>
        <p:grpSpPr>
          <a:xfrm>
            <a:off x="6585150" y="1675663"/>
            <a:ext cx="1296600" cy="568282"/>
            <a:chOff x="3547175" y="4092825"/>
            <a:chExt cx="1296600" cy="568282"/>
          </a:xfrm>
        </p:grpSpPr>
        <p:pic>
          <p:nvPicPr>
            <p:cNvPr id="81" name="Google Shape;8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32025" y="4356857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" name="Google Shape;82;p14"/>
            <p:cNvCxnSpPr/>
            <p:nvPr/>
          </p:nvCxnSpPr>
          <p:spPr>
            <a:xfrm>
              <a:off x="4426050" y="4508982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3" name="Google Shape;83;p14"/>
            <p:cNvSpPr txBox="1"/>
            <p:nvPr/>
          </p:nvSpPr>
          <p:spPr>
            <a:xfrm>
              <a:off x="3547175" y="4092825"/>
              <a:ext cx="129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1̃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∣1⟩ + ∣3⟩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84" name="Google Shape;84;p14"/>
          <p:cNvCxnSpPr>
            <a:stCxn id="69" idx="3"/>
          </p:cNvCxnSpPr>
          <p:nvPr/>
        </p:nvCxnSpPr>
        <p:spPr>
          <a:xfrm>
            <a:off x="4492225" y="1329820"/>
            <a:ext cx="617400" cy="372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5" name="Google Shape;85;p14"/>
          <p:cNvCxnSpPr>
            <a:stCxn id="77" idx="3"/>
          </p:cNvCxnSpPr>
          <p:nvPr/>
        </p:nvCxnSpPr>
        <p:spPr>
          <a:xfrm flipH="1" rot="10800000">
            <a:off x="4492225" y="1716520"/>
            <a:ext cx="588600" cy="375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6" name="Google Shape;86;p14"/>
          <p:cNvSpPr/>
          <p:nvPr/>
        </p:nvSpPr>
        <p:spPr>
          <a:xfrm>
            <a:off x="5109750" y="1411413"/>
            <a:ext cx="12078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</a:t>
            </a:r>
            <a:r>
              <a:rPr lang="en" sz="1800">
                <a:solidFill>
                  <a:schemeClr val="dk2"/>
                </a:solidFill>
              </a:rPr>
              <a:t>χ</a:t>
            </a:r>
            <a:r>
              <a:rPr baseline="30000" lang="en" sz="1800">
                <a:solidFill>
                  <a:schemeClr val="dk2"/>
                </a:solidFill>
              </a:rPr>
              <a:t>(2)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and ancillas</a:t>
            </a:r>
            <a:endParaRPr sz="1100"/>
          </a:p>
        </p:txBody>
      </p:sp>
      <p:cxnSp>
        <p:nvCxnSpPr>
          <p:cNvPr id="87" name="Google Shape;87;p14"/>
          <p:cNvCxnSpPr>
            <a:stCxn id="86" idx="3"/>
            <a:endCxn id="73" idx="1"/>
          </p:cNvCxnSpPr>
          <p:nvPr/>
        </p:nvCxnSpPr>
        <p:spPr>
          <a:xfrm flipH="1" rot="10800000">
            <a:off x="6317550" y="1329963"/>
            <a:ext cx="452400" cy="3678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" name="Google Shape;88;p14"/>
          <p:cNvCxnSpPr>
            <a:stCxn id="86" idx="3"/>
            <a:endCxn id="81" idx="1"/>
          </p:cNvCxnSpPr>
          <p:nvPr/>
        </p:nvCxnSpPr>
        <p:spPr>
          <a:xfrm>
            <a:off x="6317550" y="1697763"/>
            <a:ext cx="452400" cy="3942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302300" y="3551000"/>
            <a:ext cx="21243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Or at least a one way quantum repeater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3232350" y="3809263"/>
            <a:ext cx="1296600" cy="568282"/>
            <a:chOff x="3232350" y="3809263"/>
            <a:chExt cx="1296600" cy="568282"/>
          </a:xfrm>
        </p:grpSpPr>
        <p:pic>
          <p:nvPicPr>
            <p:cNvPr id="91" name="Google Shape;9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17200" y="4073295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" name="Google Shape;92;p14"/>
            <p:cNvCxnSpPr/>
            <p:nvPr/>
          </p:nvCxnSpPr>
          <p:spPr>
            <a:xfrm>
              <a:off x="4111225" y="422542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3" name="Google Shape;93;p14"/>
            <p:cNvSpPr txBox="1"/>
            <p:nvPr/>
          </p:nvSpPr>
          <p:spPr>
            <a:xfrm>
              <a:off x="3232350" y="3809263"/>
              <a:ext cx="129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1̃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∣1⟩ + ∣3⟩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94" name="Google Shape;94;p14"/>
          <p:cNvSpPr/>
          <p:nvPr/>
        </p:nvSpPr>
        <p:spPr>
          <a:xfrm>
            <a:off x="6501050" y="3939063"/>
            <a:ext cx="12078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χ</a:t>
            </a:r>
            <a:r>
              <a:rPr baseline="30000" lang="en" sz="1800">
                <a:solidFill>
                  <a:schemeClr val="dk2"/>
                </a:solidFill>
              </a:rPr>
              <a:t>(2)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and ancillas</a:t>
            </a:r>
            <a:endParaRPr sz="1100"/>
          </a:p>
        </p:txBody>
      </p:sp>
      <p:sp>
        <p:nvSpPr>
          <p:cNvPr id="95" name="Google Shape;95;p14"/>
          <p:cNvSpPr/>
          <p:nvPr/>
        </p:nvSpPr>
        <p:spPr>
          <a:xfrm rot="5686258">
            <a:off x="4209114" y="4577461"/>
            <a:ext cx="679083" cy="135826"/>
          </a:xfrm>
          <a:custGeom>
            <a:rect b="b" l="l" r="r" t="t"/>
            <a:pathLst>
              <a:path extrusionOk="0" h="23019" w="209190">
                <a:moveTo>
                  <a:pt x="0" y="17944"/>
                </a:moveTo>
                <a:cubicBezTo>
                  <a:pt x="3695" y="10551"/>
                  <a:pt x="11031" y="4256"/>
                  <a:pt x="18978" y="1985"/>
                </a:cubicBezTo>
                <a:cubicBezTo>
                  <a:pt x="21911" y="1147"/>
                  <a:pt x="25554" y="-1082"/>
                  <a:pt x="28036" y="691"/>
                </a:cubicBezTo>
                <a:cubicBezTo>
                  <a:pt x="32013" y="3533"/>
                  <a:pt x="32226" y="9563"/>
                  <a:pt x="34937" y="13630"/>
                </a:cubicBezTo>
                <a:cubicBezTo>
                  <a:pt x="38124" y="18411"/>
                  <a:pt x="44151" y="24506"/>
                  <a:pt x="49602" y="22688"/>
                </a:cubicBezTo>
                <a:cubicBezTo>
                  <a:pt x="56109" y="20518"/>
                  <a:pt x="60859" y="14805"/>
                  <a:pt x="66854" y="11474"/>
                </a:cubicBezTo>
                <a:cubicBezTo>
                  <a:pt x="76001" y="6392"/>
                  <a:pt x="87156" y="2854"/>
                  <a:pt x="97478" y="4573"/>
                </a:cubicBezTo>
                <a:cubicBezTo>
                  <a:pt x="101294" y="5208"/>
                  <a:pt x="102921" y="10104"/>
                  <a:pt x="105242" y="13199"/>
                </a:cubicBezTo>
                <a:cubicBezTo>
                  <a:pt x="107564" y="16296"/>
                  <a:pt x="112206" y="18148"/>
                  <a:pt x="116025" y="17512"/>
                </a:cubicBezTo>
                <a:cubicBezTo>
                  <a:pt x="129092" y="15336"/>
                  <a:pt x="138578" y="259"/>
                  <a:pt x="151825" y="259"/>
                </a:cubicBezTo>
                <a:cubicBezTo>
                  <a:pt x="157699" y="259"/>
                  <a:pt x="162517" y="5305"/>
                  <a:pt x="168215" y="6729"/>
                </a:cubicBezTo>
                <a:cubicBezTo>
                  <a:pt x="177003" y="8925"/>
                  <a:pt x="186507" y="8508"/>
                  <a:pt x="195388" y="6729"/>
                </a:cubicBezTo>
                <a:cubicBezTo>
                  <a:pt x="199899" y="5826"/>
                  <a:pt x="205077" y="8790"/>
                  <a:pt x="209190" y="6729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grpSp>
        <p:nvGrpSpPr>
          <p:cNvPr id="96" name="Google Shape;96;p14"/>
          <p:cNvGrpSpPr/>
          <p:nvPr/>
        </p:nvGrpSpPr>
        <p:grpSpPr>
          <a:xfrm>
            <a:off x="4605151" y="3798600"/>
            <a:ext cx="1918200" cy="578945"/>
            <a:chOff x="4605151" y="3798600"/>
            <a:chExt cx="1918200" cy="578945"/>
          </a:xfrm>
        </p:grpSpPr>
        <p:sp>
          <p:nvSpPr>
            <p:cNvPr id="97" name="Google Shape;97;p14"/>
            <p:cNvSpPr txBox="1"/>
            <p:nvPr/>
          </p:nvSpPr>
          <p:spPr>
            <a:xfrm>
              <a:off x="4605151" y="3798600"/>
              <a:ext cx="1918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∣Err</a:t>
              </a:r>
              <a:r>
                <a:rPr b="1"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1̃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⟩ = ∣vac⟩ + 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√3</a:t>
              </a:r>
              <a:r>
                <a:rPr lang="en" sz="1200">
                  <a:solidFill>
                    <a:schemeClr val="dk2"/>
                  </a:solidFill>
                  <a:latin typeface="Consolas"/>
                  <a:ea typeface="Consolas"/>
                  <a:cs typeface="Consolas"/>
                  <a:sym typeface="Consolas"/>
                </a:rPr>
                <a:t>∣2⟩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98" name="Google Shape;98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21025" y="4073295"/>
              <a:ext cx="770225" cy="304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Google Shape;99;p14"/>
            <p:cNvCxnSpPr/>
            <p:nvPr/>
          </p:nvCxnSpPr>
          <p:spPr>
            <a:xfrm>
              <a:off x="5615050" y="422542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8350" y="4073295"/>
            <a:ext cx="770225" cy="30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4"/>
          <p:cNvCxnSpPr/>
          <p:nvPr/>
        </p:nvCxnSpPr>
        <p:spPr>
          <a:xfrm>
            <a:off x="8682375" y="422542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4"/>
          <p:cNvSpPr txBox="1"/>
          <p:nvPr/>
        </p:nvSpPr>
        <p:spPr>
          <a:xfrm>
            <a:off x="7803500" y="3809263"/>
            <a:ext cx="129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∣</a:t>
            </a:r>
            <a:r>
              <a:rPr b="1"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1̃</a:t>
            </a: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⟩ = ∣1⟩ + ∣3⟩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4564650" y="4511775"/>
            <a:ext cx="199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a leaked photon</a:t>
            </a:r>
            <a:endParaRPr sz="1200"/>
          </a:p>
        </p:txBody>
      </p:sp>
      <p:cxnSp>
        <p:nvCxnSpPr>
          <p:cNvPr id="104" name="Google Shape;104;p14"/>
          <p:cNvCxnSpPr>
            <a:stCxn id="91" idx="3"/>
            <a:endCxn id="98" idx="1"/>
          </p:cNvCxnSpPr>
          <p:nvPr/>
        </p:nvCxnSpPr>
        <p:spPr>
          <a:xfrm>
            <a:off x="4187425" y="4225420"/>
            <a:ext cx="733500" cy="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05" name="Google Shape;105;p14"/>
          <p:cNvCxnSpPr>
            <a:stCxn id="98" idx="3"/>
            <a:endCxn id="94" idx="1"/>
          </p:cNvCxnSpPr>
          <p:nvPr/>
        </p:nvCxnSpPr>
        <p:spPr>
          <a:xfrm>
            <a:off x="5691250" y="4225420"/>
            <a:ext cx="809700" cy="6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  <p:cxnSp>
        <p:nvCxnSpPr>
          <p:cNvPr id="106" name="Google Shape;106;p14"/>
          <p:cNvCxnSpPr>
            <a:stCxn id="94" idx="3"/>
            <a:endCxn id="100" idx="1"/>
          </p:cNvCxnSpPr>
          <p:nvPr/>
        </p:nvCxnSpPr>
        <p:spPr>
          <a:xfrm>
            <a:off x="7708850" y="4225413"/>
            <a:ext cx="279600" cy="600"/>
          </a:xfrm>
          <a:prstGeom prst="curvedConnector3">
            <a:avLst>
              <a:gd fmla="val 49982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Shorter-term goal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311700" y="2295475"/>
            <a:ext cx="727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Design a (purely photonic) control scheme</a:t>
            </a:r>
            <a:br>
              <a:rPr lang="en"/>
            </a:br>
            <a:r>
              <a:rPr lang="en"/>
              <a:t>and an error correcting code that </a:t>
            </a:r>
            <a:r>
              <a:rPr b="1" lang="en"/>
              <a:t>require few resources</a:t>
            </a:r>
            <a:r>
              <a:rPr lang="en"/>
              <a:t>.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89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hardware: three cavity modes and two pumps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2208875" y="1157125"/>
            <a:ext cx="482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Modes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400"/>
              <a:t>,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400"/>
              <a:t>, and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400"/>
              <a:t> are 3 cavity modes with a non-zero spatial overlap.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ω</a:t>
            </a:r>
            <a:r>
              <a:rPr baseline="-25000" lang="en" sz="1400"/>
              <a:t>a </a:t>
            </a:r>
            <a:r>
              <a:rPr lang="en" sz="1400"/>
              <a:t>= 2</a:t>
            </a:r>
            <a:r>
              <a:rPr lang="en" sz="1400"/>
              <a:t>ω</a:t>
            </a:r>
            <a:r>
              <a:rPr baseline="-25000" lang="en" sz="1400"/>
              <a:t>b</a:t>
            </a:r>
            <a:r>
              <a:rPr lang="en" sz="1400"/>
              <a:t> creates an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ab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+ h.c.</a:t>
            </a:r>
            <a:r>
              <a:rPr lang="en" sz="1400"/>
              <a:t> term in the hamiltonian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ω</a:t>
            </a:r>
            <a:r>
              <a:rPr baseline="-25000" lang="en" sz="1400"/>
              <a:t>p</a:t>
            </a:r>
            <a:r>
              <a:rPr lang="en" sz="1400"/>
              <a:t> = ω</a:t>
            </a:r>
            <a:r>
              <a:rPr baseline="-25000" lang="en" sz="1400"/>
              <a:t>c</a:t>
            </a:r>
            <a:r>
              <a:rPr lang="en" sz="1400"/>
              <a:t>- ω</a:t>
            </a:r>
            <a:r>
              <a:rPr baseline="-25000" lang="en" sz="1400"/>
              <a:t>a</a:t>
            </a:r>
            <a:r>
              <a:rPr lang="en" sz="1400"/>
              <a:t>  creates a controllable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ac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aseline="-25000" lang="en" sz="1400"/>
              <a:t> </a:t>
            </a:r>
            <a:r>
              <a:rPr lang="en" sz="1400"/>
              <a:t>term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ω</a:t>
            </a:r>
            <a:r>
              <a:rPr baseline="-25000" lang="en" sz="1400"/>
              <a:t>q  </a:t>
            </a:r>
            <a:r>
              <a:rPr lang="en" sz="1400"/>
              <a:t>= ω</a:t>
            </a:r>
            <a:r>
              <a:rPr baseline="-25000" lang="en" sz="1400"/>
              <a:t>c</a:t>
            </a:r>
            <a:r>
              <a:rPr lang="en" sz="1400"/>
              <a:t>- ω</a:t>
            </a:r>
            <a:r>
              <a:rPr baseline="-25000" lang="en" sz="1400"/>
              <a:t>b</a:t>
            </a:r>
            <a:r>
              <a:rPr lang="en" sz="1400"/>
              <a:t>  creates a controllable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bc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aseline="-25000" lang="en" sz="1400"/>
              <a:t> </a:t>
            </a:r>
            <a:r>
              <a:rPr lang="en" sz="1400"/>
              <a:t>term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2445300" y="37512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22" name="Google Shape;122;p16"/>
          <p:cNvCxnSpPr/>
          <p:nvPr/>
        </p:nvCxnSpPr>
        <p:spPr>
          <a:xfrm>
            <a:off x="2233400" y="4323900"/>
            <a:ext cx="458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6"/>
          <p:cNvSpPr txBox="1"/>
          <p:nvPr/>
        </p:nvSpPr>
        <p:spPr>
          <a:xfrm>
            <a:off x="2296475" y="4344925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c</a:t>
            </a:r>
            <a:r>
              <a:rPr lang="en" sz="1000"/>
              <a:t>=0.78μm</a:t>
            </a:r>
            <a:endParaRPr sz="1000"/>
          </a:p>
        </p:txBody>
      </p:sp>
      <p:sp>
        <p:nvSpPr>
          <p:cNvPr id="124" name="Google Shape;124;p16"/>
          <p:cNvSpPr/>
          <p:nvPr/>
        </p:nvSpPr>
        <p:spPr>
          <a:xfrm>
            <a:off x="3364775" y="37512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Google Shape;125;p16"/>
          <p:cNvSpPr txBox="1"/>
          <p:nvPr/>
        </p:nvSpPr>
        <p:spPr>
          <a:xfrm>
            <a:off x="3112550" y="4344925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q</a:t>
            </a:r>
            <a:r>
              <a:rPr lang="en" sz="1000"/>
              <a:t>=1.03μm</a:t>
            </a:r>
            <a:endParaRPr sz="1000"/>
          </a:p>
        </p:txBody>
      </p:sp>
      <p:sp>
        <p:nvSpPr>
          <p:cNvPr id="126" name="Google Shape;126;p16"/>
          <p:cNvSpPr/>
          <p:nvPr/>
        </p:nvSpPr>
        <p:spPr>
          <a:xfrm>
            <a:off x="4147650" y="37512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Google Shape;127;p16"/>
          <p:cNvSpPr txBox="1"/>
          <p:nvPr/>
        </p:nvSpPr>
        <p:spPr>
          <a:xfrm>
            <a:off x="3837600" y="43239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p</a:t>
            </a:r>
            <a:r>
              <a:rPr lang="en" sz="1000"/>
              <a:t>=1.51μm</a:t>
            </a:r>
            <a:endParaRPr sz="1000"/>
          </a:p>
        </p:txBody>
      </p:sp>
      <p:sp>
        <p:nvSpPr>
          <p:cNvPr id="128" name="Google Shape;128;p16"/>
          <p:cNvSpPr/>
          <p:nvPr/>
        </p:nvSpPr>
        <p:spPr>
          <a:xfrm>
            <a:off x="4725600" y="37512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Google Shape;129;p16"/>
          <p:cNvSpPr txBox="1"/>
          <p:nvPr/>
        </p:nvSpPr>
        <p:spPr>
          <a:xfrm>
            <a:off x="4509438" y="43239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a</a:t>
            </a:r>
            <a:r>
              <a:rPr lang="en" sz="1000"/>
              <a:t>=1.6μm</a:t>
            </a:r>
            <a:endParaRPr sz="1000"/>
          </a:p>
        </p:txBody>
      </p:sp>
      <p:sp>
        <p:nvSpPr>
          <p:cNvPr id="130" name="Google Shape;130;p16"/>
          <p:cNvSpPr txBox="1"/>
          <p:nvPr/>
        </p:nvSpPr>
        <p:spPr>
          <a:xfrm>
            <a:off x="5943788" y="43239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b</a:t>
            </a:r>
            <a:r>
              <a:rPr lang="en" sz="1000"/>
              <a:t>=3.2μm</a:t>
            </a:r>
            <a:endParaRPr sz="1000"/>
          </a:p>
        </p:txBody>
      </p:sp>
      <p:sp>
        <p:nvSpPr>
          <p:cNvPr id="131" name="Google Shape;131;p16"/>
          <p:cNvSpPr/>
          <p:nvPr/>
        </p:nvSpPr>
        <p:spPr>
          <a:xfrm>
            <a:off x="6138925" y="37512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2" name="Google Shape;132;p16"/>
          <p:cNvCxnSpPr/>
          <p:nvPr/>
        </p:nvCxnSpPr>
        <p:spPr>
          <a:xfrm>
            <a:off x="3467225" y="3504250"/>
            <a:ext cx="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4250100" y="3504250"/>
            <a:ext cx="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16"/>
          <p:cNvSpPr txBox="1"/>
          <p:nvPr/>
        </p:nvSpPr>
        <p:spPr>
          <a:xfrm>
            <a:off x="3054725" y="32021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</a:t>
            </a:r>
            <a:r>
              <a:rPr lang="en" sz="1100"/>
              <a:t>ontrol 1</a:t>
            </a:r>
            <a:endParaRPr sz="1100"/>
          </a:p>
        </p:txBody>
      </p:sp>
      <p:sp>
        <p:nvSpPr>
          <p:cNvPr id="135" name="Google Shape;135;p16"/>
          <p:cNvSpPr txBox="1"/>
          <p:nvPr/>
        </p:nvSpPr>
        <p:spPr>
          <a:xfrm>
            <a:off x="3837600" y="32021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Control 2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311700" y="2025650"/>
            <a:ext cx="8520600" cy="14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3000">
                <a:latin typeface="Consolas"/>
                <a:ea typeface="Consolas"/>
                <a:cs typeface="Consolas"/>
                <a:sym typeface="Consolas"/>
              </a:rPr>
              <a:t>ab</a:t>
            </a:r>
            <a:r>
              <a:rPr b="1" baseline="30000" i="1" lang="en" sz="30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i="1" lang="en" sz="30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baseline="30000" i="1" lang="en" sz="30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lang="en" sz="30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baseline="-25000" lang="en" sz="3000">
                <a:latin typeface="Consolas"/>
                <a:ea typeface="Consolas"/>
                <a:cs typeface="Consolas"/>
                <a:sym typeface="Consolas"/>
              </a:rPr>
              <a:t>(t)</a:t>
            </a:r>
            <a:r>
              <a:rPr b="1" i="1" lang="en" sz="3000">
                <a:latin typeface="Consolas"/>
                <a:ea typeface="Consolas"/>
                <a:cs typeface="Consolas"/>
                <a:sym typeface="Consolas"/>
              </a:rPr>
              <a:t>ac</a:t>
            </a:r>
            <a:r>
              <a:rPr b="1" baseline="30000" i="1" lang="en" sz="30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lang="en" sz="30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q</a:t>
            </a:r>
            <a:r>
              <a:rPr baseline="-25000" lang="en" sz="3000">
                <a:latin typeface="Consolas"/>
                <a:ea typeface="Consolas"/>
                <a:cs typeface="Consolas"/>
                <a:sym typeface="Consolas"/>
              </a:rPr>
              <a:t>(t)</a:t>
            </a:r>
            <a:r>
              <a:rPr b="1" i="1" lang="en" sz="3000">
                <a:latin typeface="Consolas"/>
                <a:ea typeface="Consolas"/>
                <a:cs typeface="Consolas"/>
                <a:sym typeface="Consolas"/>
              </a:rPr>
              <a:t>bc</a:t>
            </a:r>
            <a:r>
              <a:rPr b="1" baseline="30000" i="1" lang="en" sz="30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lang="en" sz="30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h.c.</a:t>
            </a:r>
            <a:endParaRPr baseline="-25000" i="1" sz="3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3937000" y="21375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741B47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Hamiltonian</a:t>
            </a:r>
            <a:endParaRPr/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2216700" y="39798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45" name="Google Shape;145;p17"/>
          <p:cNvCxnSpPr/>
          <p:nvPr/>
        </p:nvCxnSpPr>
        <p:spPr>
          <a:xfrm>
            <a:off x="2004800" y="4552500"/>
            <a:ext cx="458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17"/>
          <p:cNvSpPr txBox="1"/>
          <p:nvPr/>
        </p:nvSpPr>
        <p:spPr>
          <a:xfrm>
            <a:off x="2067875" y="4573525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c</a:t>
            </a:r>
            <a:r>
              <a:rPr lang="en" sz="1000"/>
              <a:t>=0.78μm</a:t>
            </a:r>
            <a:endParaRPr sz="1000"/>
          </a:p>
        </p:txBody>
      </p:sp>
      <p:sp>
        <p:nvSpPr>
          <p:cNvPr id="147" name="Google Shape;147;p17"/>
          <p:cNvSpPr/>
          <p:nvPr/>
        </p:nvSpPr>
        <p:spPr>
          <a:xfrm>
            <a:off x="3136175" y="39798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Google Shape;148;p17"/>
          <p:cNvSpPr txBox="1"/>
          <p:nvPr/>
        </p:nvSpPr>
        <p:spPr>
          <a:xfrm>
            <a:off x="2883950" y="4573525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q</a:t>
            </a:r>
            <a:r>
              <a:rPr lang="en" sz="1000"/>
              <a:t>=1.03μm</a:t>
            </a:r>
            <a:endParaRPr sz="1000"/>
          </a:p>
        </p:txBody>
      </p:sp>
      <p:sp>
        <p:nvSpPr>
          <p:cNvPr id="149" name="Google Shape;149;p17"/>
          <p:cNvSpPr/>
          <p:nvPr/>
        </p:nvSpPr>
        <p:spPr>
          <a:xfrm>
            <a:off x="3919050" y="39798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Google Shape;150;p17"/>
          <p:cNvSpPr txBox="1"/>
          <p:nvPr/>
        </p:nvSpPr>
        <p:spPr>
          <a:xfrm>
            <a:off x="3609000" y="45525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p</a:t>
            </a:r>
            <a:r>
              <a:rPr lang="en" sz="1000"/>
              <a:t>=1.51μm</a:t>
            </a:r>
            <a:endParaRPr sz="1000"/>
          </a:p>
        </p:txBody>
      </p:sp>
      <p:sp>
        <p:nvSpPr>
          <p:cNvPr id="151" name="Google Shape;151;p17"/>
          <p:cNvSpPr/>
          <p:nvPr/>
        </p:nvSpPr>
        <p:spPr>
          <a:xfrm>
            <a:off x="4497000" y="39798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Google Shape;152;p17"/>
          <p:cNvSpPr txBox="1"/>
          <p:nvPr/>
        </p:nvSpPr>
        <p:spPr>
          <a:xfrm>
            <a:off x="4280838" y="45525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a</a:t>
            </a:r>
            <a:r>
              <a:rPr lang="en" sz="1000"/>
              <a:t>=1.6μm</a:t>
            </a:r>
            <a:endParaRPr sz="1000"/>
          </a:p>
        </p:txBody>
      </p:sp>
      <p:sp>
        <p:nvSpPr>
          <p:cNvPr id="153" name="Google Shape;153;p17"/>
          <p:cNvSpPr txBox="1"/>
          <p:nvPr/>
        </p:nvSpPr>
        <p:spPr>
          <a:xfrm>
            <a:off x="5715188" y="45525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λ</a:t>
            </a:r>
            <a:r>
              <a:rPr baseline="-25000" lang="en" sz="1000"/>
              <a:t>b</a:t>
            </a:r>
            <a:r>
              <a:rPr lang="en" sz="1000"/>
              <a:t>=3.2μm</a:t>
            </a:r>
            <a:endParaRPr sz="1000"/>
          </a:p>
        </p:txBody>
      </p:sp>
      <p:sp>
        <p:nvSpPr>
          <p:cNvPr id="154" name="Google Shape;154;p17"/>
          <p:cNvSpPr/>
          <p:nvPr/>
        </p:nvSpPr>
        <p:spPr>
          <a:xfrm>
            <a:off x="5910325" y="3979800"/>
            <a:ext cx="204900" cy="572658"/>
          </a:xfrm>
          <a:custGeom>
            <a:rect b="b" l="l" r="r" t="t"/>
            <a:pathLst>
              <a:path extrusionOk="0" h="34675" w="16392">
                <a:moveTo>
                  <a:pt x="0" y="34255"/>
                </a:moveTo>
                <a:cubicBezTo>
                  <a:pt x="8117" y="29390"/>
                  <a:pt x="5763" y="16115"/>
                  <a:pt x="6935" y="6725"/>
                </a:cubicBezTo>
                <a:cubicBezTo>
                  <a:pt x="7216" y="4474"/>
                  <a:pt x="5717" y="0"/>
                  <a:pt x="7986" y="0"/>
                </a:cubicBezTo>
                <a:cubicBezTo>
                  <a:pt x="10671" y="0"/>
                  <a:pt x="9881" y="5099"/>
                  <a:pt x="10087" y="7776"/>
                </a:cubicBezTo>
                <a:cubicBezTo>
                  <a:pt x="10554" y="13856"/>
                  <a:pt x="9115" y="20176"/>
                  <a:pt x="10718" y="26059"/>
                </a:cubicBezTo>
                <a:cubicBezTo>
                  <a:pt x="11622" y="29377"/>
                  <a:pt x="14854" y="31599"/>
                  <a:pt x="16392" y="346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55" name="Google Shape;155;p17"/>
          <p:cNvCxnSpPr/>
          <p:nvPr/>
        </p:nvCxnSpPr>
        <p:spPr>
          <a:xfrm>
            <a:off x="3238625" y="3732850"/>
            <a:ext cx="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7"/>
          <p:cNvCxnSpPr/>
          <p:nvPr/>
        </p:nvCxnSpPr>
        <p:spPr>
          <a:xfrm>
            <a:off x="4021500" y="3732850"/>
            <a:ext cx="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7"/>
          <p:cNvSpPr txBox="1"/>
          <p:nvPr/>
        </p:nvSpPr>
        <p:spPr>
          <a:xfrm>
            <a:off x="2826125" y="34307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Control 1</a:t>
            </a:r>
            <a:endParaRPr sz="1100"/>
          </a:p>
        </p:txBody>
      </p:sp>
      <p:sp>
        <p:nvSpPr>
          <p:cNvPr id="158" name="Google Shape;158;p17"/>
          <p:cNvSpPr txBox="1"/>
          <p:nvPr/>
        </p:nvSpPr>
        <p:spPr>
          <a:xfrm>
            <a:off x="3609000" y="3430700"/>
            <a:ext cx="825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Control 2</a:t>
            </a:r>
            <a:endParaRPr sz="1100"/>
          </a:p>
        </p:txBody>
      </p:sp>
      <p:sp>
        <p:nvSpPr>
          <p:cNvPr id="159" name="Google Shape;159;p17"/>
          <p:cNvSpPr/>
          <p:nvPr/>
        </p:nvSpPr>
        <p:spPr>
          <a:xfrm>
            <a:off x="5689600" y="21375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741B47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2120500" y="3813950"/>
            <a:ext cx="388500" cy="1024800"/>
          </a:xfrm>
          <a:prstGeom prst="roundRect">
            <a:avLst>
              <a:gd fmla="val 16667" name="adj"/>
            </a:avLst>
          </a:prstGeom>
          <a:solidFill>
            <a:srgbClr val="741B47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3708950" y="2137550"/>
            <a:ext cx="241800" cy="393600"/>
          </a:xfrm>
          <a:prstGeom prst="roundRect">
            <a:avLst>
              <a:gd fmla="val 16667" name="adj"/>
            </a:avLst>
          </a:prstGeom>
          <a:solidFill>
            <a:srgbClr val="38761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626150" y="2137550"/>
            <a:ext cx="241800" cy="393600"/>
          </a:xfrm>
          <a:prstGeom prst="roundRect">
            <a:avLst>
              <a:gd fmla="val 16667" name="adj"/>
            </a:avLst>
          </a:prstGeom>
          <a:solidFill>
            <a:srgbClr val="38761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4406450" y="3813950"/>
            <a:ext cx="388500" cy="1024800"/>
          </a:xfrm>
          <a:prstGeom prst="roundRect">
            <a:avLst>
              <a:gd fmla="val 16667" name="adj"/>
            </a:avLst>
          </a:prstGeom>
          <a:solidFill>
            <a:srgbClr val="38761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5461550" y="2137550"/>
            <a:ext cx="241800" cy="393600"/>
          </a:xfrm>
          <a:prstGeom prst="roundRect">
            <a:avLst>
              <a:gd fmla="val 16667" name="adj"/>
            </a:avLst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5828850" y="3813950"/>
            <a:ext cx="388500" cy="1024800"/>
          </a:xfrm>
          <a:prstGeom prst="roundRect">
            <a:avLst>
              <a:gd fmla="val 16667" name="adj"/>
            </a:avLst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1854200" y="21375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2184400" y="21375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3034850" y="3813950"/>
            <a:ext cx="388500" cy="1024800"/>
          </a:xfrm>
          <a:prstGeom prst="roundRect">
            <a:avLst>
              <a:gd fmla="val 16667" name="adj"/>
            </a:avLst>
          </a:prstGeom>
          <a:solidFill>
            <a:srgbClr val="20124D">
              <a:alpha val="50199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3822250" y="3813950"/>
            <a:ext cx="388500" cy="1024800"/>
          </a:xfrm>
          <a:prstGeom prst="roundRect">
            <a:avLst>
              <a:gd fmla="val 16667" name="adj"/>
            </a:avLst>
          </a:prstGeom>
          <a:solidFill>
            <a:srgbClr val="0C343D">
              <a:alpha val="50199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3073400" y="21629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0C343D">
              <a:alpha val="50199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4826000" y="2162950"/>
            <a:ext cx="343800" cy="393600"/>
          </a:xfrm>
          <a:prstGeom prst="roundRect">
            <a:avLst>
              <a:gd fmla="val 16667" name="adj"/>
            </a:avLst>
          </a:prstGeom>
          <a:solidFill>
            <a:srgbClr val="20124D">
              <a:alpha val="50199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580475" y="395125"/>
            <a:ext cx="4540500" cy="10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r>
              <a:rPr lang="en" sz="1400"/>
              <a:t>ω</a:t>
            </a:r>
            <a:r>
              <a:rPr baseline="-25000" lang="en" sz="1400"/>
              <a:t>a </a:t>
            </a:r>
            <a:r>
              <a:rPr lang="en" sz="1400"/>
              <a:t>= 2ω</a:t>
            </a:r>
            <a:r>
              <a:rPr baseline="-25000" lang="en" sz="1400"/>
              <a:t>b</a:t>
            </a:r>
            <a:r>
              <a:rPr lang="en" sz="1400"/>
              <a:t> creates an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ab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+ h.c.</a:t>
            </a:r>
            <a:br>
              <a:rPr lang="en" sz="1400"/>
            </a:br>
            <a:r>
              <a:rPr lang="en" sz="1400"/>
              <a:t>    </a:t>
            </a:r>
            <a:r>
              <a:rPr lang="en" sz="1400"/>
              <a:t>ω</a:t>
            </a:r>
            <a:r>
              <a:rPr baseline="-25000" lang="en" sz="1400"/>
              <a:t>p</a:t>
            </a:r>
            <a:r>
              <a:rPr lang="en" sz="1400"/>
              <a:t> = ω</a:t>
            </a:r>
            <a:r>
              <a:rPr baseline="-25000" lang="en" sz="1400"/>
              <a:t>c</a:t>
            </a:r>
            <a:r>
              <a:rPr lang="en" sz="1400"/>
              <a:t>- ω</a:t>
            </a:r>
            <a:r>
              <a:rPr baseline="-25000" lang="en" sz="1400"/>
              <a:t>a</a:t>
            </a:r>
            <a:r>
              <a:rPr lang="en" sz="1400"/>
              <a:t>  creates a controllable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ac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aseline="-25000" lang="en" sz="1400"/>
              <a:t> 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+ h.c.</a:t>
            </a:r>
            <a:br>
              <a:rPr lang="en" sz="1400"/>
            </a:br>
            <a:r>
              <a:rPr lang="en" sz="1400"/>
              <a:t>    </a:t>
            </a:r>
            <a:r>
              <a:rPr lang="en" sz="1400"/>
              <a:t>ω</a:t>
            </a:r>
            <a:r>
              <a:rPr baseline="-25000" lang="en" sz="1400"/>
              <a:t>q  </a:t>
            </a:r>
            <a:r>
              <a:rPr lang="en" sz="1400"/>
              <a:t>= ω</a:t>
            </a:r>
            <a:r>
              <a:rPr baseline="-25000" lang="en" sz="1400"/>
              <a:t>c</a:t>
            </a:r>
            <a:r>
              <a:rPr lang="en" sz="1400"/>
              <a:t>- ω</a:t>
            </a:r>
            <a:r>
              <a:rPr baseline="-25000" lang="en" sz="1400"/>
              <a:t>b</a:t>
            </a:r>
            <a:r>
              <a:rPr lang="en" sz="1400"/>
              <a:t>  creates a controllable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bc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†</a:t>
            </a:r>
            <a:r>
              <a:rPr baseline="-25000" lang="en" sz="1400"/>
              <a:t> </a:t>
            </a:r>
            <a:r>
              <a:rPr b="1" baseline="30000" i="1" lang="en" sz="1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1" lang="en" sz="1400">
                <a:latin typeface="Consolas"/>
                <a:ea typeface="Consolas"/>
                <a:cs typeface="Consolas"/>
                <a:sym typeface="Consolas"/>
              </a:rPr>
              <a:t>+ h.c.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 achieved through this Hamiltonian</a:t>
            </a:r>
            <a:endParaRPr/>
          </a:p>
        </p:txBody>
      </p:sp>
      <p:sp>
        <p:nvSpPr>
          <p:cNvPr id="178" name="Google Shape;1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250" y="1323350"/>
            <a:ext cx="4828200" cy="32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/>
          <p:nvPr/>
        </p:nvSpPr>
        <p:spPr>
          <a:xfrm>
            <a:off x="5441350" y="1250025"/>
            <a:ext cx="1220400" cy="29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4296575" y="4453400"/>
            <a:ext cx="1641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Time</a:t>
            </a:r>
            <a:endParaRPr sz="1100"/>
          </a:p>
        </p:txBody>
      </p:sp>
      <p:sp>
        <p:nvSpPr>
          <p:cNvPr id="182" name="Google Shape;182;p18"/>
          <p:cNvSpPr txBox="1"/>
          <p:nvPr/>
        </p:nvSpPr>
        <p:spPr>
          <a:xfrm rot="-5400000">
            <a:off x="1110550" y="2510300"/>
            <a:ext cx="1641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Pulse Strength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311700" y="1152475"/>
            <a:ext cx="53064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Logical states encoded in a cavity (Fock basis):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3283500" y="1152475"/>
            <a:ext cx="53064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Error states after photon loss: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311700" y="1152475"/>
            <a:ext cx="53064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</a:t>
            </a:r>
            <a:r>
              <a:rPr b="1" lang="en" sz="2400">
                <a:latin typeface="Consolas"/>
                <a:ea typeface="Consolas"/>
                <a:cs typeface="Consolas"/>
                <a:sym typeface="Consolas"/>
              </a:rPr>
              <a:t>0̃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⟩ = ∣1⟩ + ∣3⟩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</a:t>
            </a:r>
            <a:r>
              <a:rPr b="1" lang="en" sz="2400">
                <a:latin typeface="Consolas"/>
                <a:ea typeface="Consolas"/>
                <a:cs typeface="Consolas"/>
                <a:sym typeface="Consolas"/>
              </a:rPr>
              <a:t>1̃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⟩ = ∣1⟩ – ∣3⟩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0" name="Google Shape;1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an error correcting procedure we want</a:t>
            </a:r>
            <a:endParaRPr/>
          </a:p>
        </p:txBody>
      </p:sp>
      <p:sp>
        <p:nvSpPr>
          <p:cNvPr id="191" name="Google Shape;19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2695700" y="1152475"/>
            <a:ext cx="5306400" cy="27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⟼ </a:t>
            </a:r>
            <a:r>
              <a:rPr b="1" i="1" lang="en" sz="2400">
                <a:latin typeface="Consolas"/>
                <a:ea typeface="Consolas"/>
                <a:cs typeface="Consolas"/>
                <a:sym typeface="Consolas"/>
              </a:rPr>
              <a:t>â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</a:t>
            </a:r>
            <a:r>
              <a:rPr b="1" lang="en" sz="2400">
                <a:latin typeface="Consolas"/>
                <a:ea typeface="Consolas"/>
                <a:cs typeface="Consolas"/>
                <a:sym typeface="Consolas"/>
              </a:rPr>
              <a:t>0̃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⟩ = ∣vac⟩ + √3∣2⟩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⟼ </a:t>
            </a:r>
            <a:r>
              <a:rPr b="1" i="1" lang="en" sz="2400">
                <a:latin typeface="Consolas"/>
                <a:ea typeface="Consolas"/>
                <a:cs typeface="Consolas"/>
                <a:sym typeface="Consolas"/>
              </a:rPr>
              <a:t>â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</a:t>
            </a:r>
            <a:r>
              <a:rPr b="1" lang="en" sz="2400">
                <a:latin typeface="Consolas"/>
                <a:ea typeface="Consolas"/>
                <a:cs typeface="Consolas"/>
                <a:sym typeface="Consolas"/>
              </a:rPr>
              <a:t>1̃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⟩ = ∣vac⟩ – √3∣2⟩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a leaked photon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1353322">
            <a:off x="2989391" y="2695604"/>
            <a:ext cx="678983" cy="135834"/>
          </a:xfrm>
          <a:custGeom>
            <a:rect b="b" l="l" r="r" t="t"/>
            <a:pathLst>
              <a:path extrusionOk="0" h="23019" w="209190">
                <a:moveTo>
                  <a:pt x="0" y="17944"/>
                </a:moveTo>
                <a:cubicBezTo>
                  <a:pt x="3695" y="10551"/>
                  <a:pt x="11031" y="4256"/>
                  <a:pt x="18978" y="1985"/>
                </a:cubicBezTo>
                <a:cubicBezTo>
                  <a:pt x="21911" y="1147"/>
                  <a:pt x="25554" y="-1082"/>
                  <a:pt x="28036" y="691"/>
                </a:cubicBezTo>
                <a:cubicBezTo>
                  <a:pt x="32013" y="3533"/>
                  <a:pt x="32226" y="9563"/>
                  <a:pt x="34937" y="13630"/>
                </a:cubicBezTo>
                <a:cubicBezTo>
                  <a:pt x="38124" y="18411"/>
                  <a:pt x="44151" y="24506"/>
                  <a:pt x="49602" y="22688"/>
                </a:cubicBezTo>
                <a:cubicBezTo>
                  <a:pt x="56109" y="20518"/>
                  <a:pt x="60859" y="14805"/>
                  <a:pt x="66854" y="11474"/>
                </a:cubicBezTo>
                <a:cubicBezTo>
                  <a:pt x="76001" y="6392"/>
                  <a:pt x="87156" y="2854"/>
                  <a:pt x="97478" y="4573"/>
                </a:cubicBezTo>
                <a:cubicBezTo>
                  <a:pt x="101294" y="5208"/>
                  <a:pt x="102921" y="10104"/>
                  <a:pt x="105242" y="13199"/>
                </a:cubicBezTo>
                <a:cubicBezTo>
                  <a:pt x="107564" y="16296"/>
                  <a:pt x="112206" y="18148"/>
                  <a:pt x="116025" y="17512"/>
                </a:cubicBezTo>
                <a:cubicBezTo>
                  <a:pt x="129092" y="15336"/>
                  <a:pt x="138578" y="259"/>
                  <a:pt x="151825" y="259"/>
                </a:cubicBezTo>
                <a:cubicBezTo>
                  <a:pt x="157699" y="259"/>
                  <a:pt x="162517" y="5305"/>
                  <a:pt x="168215" y="6729"/>
                </a:cubicBezTo>
                <a:cubicBezTo>
                  <a:pt x="177003" y="8925"/>
                  <a:pt x="186507" y="8508"/>
                  <a:pt x="195388" y="6729"/>
                </a:cubicBezTo>
                <a:cubicBezTo>
                  <a:pt x="199899" y="5826"/>
                  <a:pt x="205077" y="8790"/>
                  <a:pt x="209190" y="6729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311700" y="3286075"/>
            <a:ext cx="85206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have enough control to perform: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projective non-demolition measurement to detect errors?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error-reversal unitary operation?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perform the non-demolition measurement</a:t>
            </a:r>
            <a:endParaRPr/>
          </a:p>
        </p:txBody>
      </p:sp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 for code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∣1⟩±∣3⟩ </a:t>
            </a:r>
            <a:r>
              <a:rPr lang="en"/>
              <a:t>stored in mode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1" lang="en">
                <a:latin typeface="Consolas"/>
                <a:ea typeface="Consolas"/>
                <a:cs typeface="Consolas"/>
                <a:sym typeface="Consolas"/>
              </a:rPr>
              <a:t>c </a:t>
            </a:r>
            <a:r>
              <a:rPr lang="en"/>
              <a:t>the presence of a photon in cavity</a:t>
            </a:r>
            <a:r>
              <a:rPr b="1" i="1" lang="en">
                <a:latin typeface="Consolas"/>
                <a:ea typeface="Consolas"/>
                <a:cs typeface="Consolas"/>
                <a:sym typeface="Consolas"/>
              </a:rPr>
              <a:t> a </a:t>
            </a:r>
            <a:r>
              <a:rPr lang="en"/>
              <a:t>can be how we attempt to perform the non-demolition measurement.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nothing to the “logic” state</a:t>
            </a:r>
            <a:br>
              <a:rPr lang="en"/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∣0,0,1⟩ ±   ∣0,0,3⟩ ⟼ ∣0,0,1⟩ ±   ∣0,0,3⟩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Create a photon if we are in an “error” state</a:t>
            </a:r>
            <a:br>
              <a:rPr lang="en"/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∣0,0,0⟩ ± √3∣0,0,2⟩ ⟼ ∣1,0,0⟩ ± √3∣1,0,2⟩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does not work well because it tries to create a photon from the vacuum… Cano not find a p(t) and q(t) that recreate this operation.</a:t>
            </a:r>
            <a:endParaRPr/>
          </a:p>
        </p:txBody>
      </p:sp>
      <p:sp>
        <p:nvSpPr>
          <p:cNvPr id="201" name="Google Shape;2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348700" y="3253675"/>
            <a:ext cx="435900" cy="479400"/>
          </a:xfrm>
          <a:prstGeom prst="ellipse">
            <a:avLst/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4082500" y="3253675"/>
            <a:ext cx="435900" cy="479400"/>
          </a:xfrm>
          <a:prstGeom prst="ellipse">
            <a:avLst/>
          </a:prstGeom>
          <a:solidFill>
            <a:srgbClr val="CC0000">
              <a:alpha val="50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have a “resource” we can sacrifice</a:t>
            </a:r>
            <a:endParaRPr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e.g. put an extra photon in mode </a:t>
            </a:r>
            <a:r>
              <a:rPr b="1" i="1" lang="en"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i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not consume the “resource” photon if we are in a “logic” state:</a:t>
            </a:r>
            <a:br>
              <a:rPr lang="en"/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∣1,0,1⟩ ±   ∣1,0,3⟩ ⟼ ∣1,0,1⟩ ± ∣1,0,3⟩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Consume the “resource” photon if we are in an “error” state:</a:t>
            </a:r>
            <a:br>
              <a:rPr lang="en"/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∣1,0,0⟩ ± √3∣1,0,2⟩ ⟼ ∣0,0,1⟩ ± ∣0,0,3⟩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0" name="Google Shape;2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