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60452e6a4a_3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60452e6a4a_3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60452e6a4a_3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60452e6a4a_3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60452e6a4a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60452e6a4a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60452e6a4a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60452e6a4a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60452e6a4a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60452e6a4a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60452e6a4a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60452e6a4a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60452e6a4a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60452e6a4a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60452e6a4a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60452e6a4a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60452e6a4a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60452e6a4a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60452e6a4a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60452e6a4a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60452e6a4a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60452e6a4a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Optimal Control for Photons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χ2 bulk nonlinearities</a:t>
            </a:r>
            <a:endParaRPr/>
          </a:p>
        </p:txBody>
      </p:sp>
      <p:sp>
        <p:nvSpPr>
          <p:cNvPr id="56" name="Google Shape;56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needs regularization!</a:t>
            </a:r>
            <a:endParaRPr/>
          </a:p>
        </p:txBody>
      </p:sp>
      <p:sp>
        <p:nvSpPr>
          <p:cNvPr id="132" name="Google Shape;132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33" name="Google Shape;13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47800" y="171325"/>
            <a:ext cx="6048375" cy="4019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3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pulse has the same fidelity! But it is regularized.</a:t>
            </a:r>
            <a:endParaRPr/>
          </a:p>
        </p:txBody>
      </p:sp>
      <p:sp>
        <p:nvSpPr>
          <p:cNvPr id="139" name="Google Shape;139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40" name="Google Shape;140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43050" y="211025"/>
            <a:ext cx="6057900" cy="4019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we can totally, seriously,</a:t>
            </a:r>
            <a:br>
              <a:rPr lang="en"/>
            </a:br>
            <a:r>
              <a:rPr lang="en"/>
              <a:t>for real, non sarcastically do</a:t>
            </a:r>
            <a:endParaRPr/>
          </a:p>
        </p:txBody>
      </p:sp>
      <p:sp>
        <p:nvSpPr>
          <p:cNvPr id="146" name="Google Shape;146;p24"/>
          <p:cNvSpPr txBox="1"/>
          <p:nvPr>
            <p:ph idx="1" type="body"/>
          </p:nvPr>
        </p:nvSpPr>
        <p:spPr>
          <a:xfrm>
            <a:off x="311700" y="1550800"/>
            <a:ext cx="3177900" cy="301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Implement an error correcting code and some way to measure the syndrome by sending a photon in, and seeing whether a photon was returned.</a:t>
            </a:r>
            <a:endParaRPr/>
          </a:p>
        </p:txBody>
      </p:sp>
      <p:pic>
        <p:nvPicPr>
          <p:cNvPr id="147" name="Google Shape;147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82625" y="1072300"/>
            <a:ext cx="3429000" cy="3600450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897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Three Cavity Modes and Two Pumps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75275" y="1157125"/>
            <a:ext cx="4821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Modes </a:t>
            </a:r>
            <a:r>
              <a:rPr b="1" lang="en" sz="1400"/>
              <a:t>a</a:t>
            </a:r>
            <a:r>
              <a:rPr lang="en" sz="1400"/>
              <a:t>, </a:t>
            </a:r>
            <a:r>
              <a:rPr b="1" lang="en" sz="1400"/>
              <a:t>b</a:t>
            </a:r>
            <a:r>
              <a:rPr lang="en" sz="1400"/>
              <a:t>, and </a:t>
            </a:r>
            <a:r>
              <a:rPr b="1" lang="en" sz="1400"/>
              <a:t>c</a:t>
            </a:r>
            <a:r>
              <a:rPr lang="en" sz="1400"/>
              <a:t> are 3 cavity modes with a non-zero spatial overlap.</a:t>
            </a:r>
            <a:endParaRPr sz="1400"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-"/>
            </a:pPr>
            <a:r>
              <a:rPr lang="en" sz="1400"/>
              <a:t>ω</a:t>
            </a:r>
            <a:r>
              <a:rPr baseline="-25000" lang="en" sz="1400"/>
              <a:t>a </a:t>
            </a:r>
            <a:r>
              <a:rPr lang="en" sz="1400"/>
              <a:t>= 2</a:t>
            </a:r>
            <a:r>
              <a:rPr lang="en" sz="1400"/>
              <a:t>ω</a:t>
            </a:r>
            <a:r>
              <a:rPr baseline="-25000" lang="en" sz="1400"/>
              <a:t>b</a:t>
            </a:r>
            <a:r>
              <a:rPr lang="en" sz="1400"/>
              <a:t> creates an </a:t>
            </a:r>
            <a:r>
              <a:rPr b="1" lang="en" sz="1400"/>
              <a:t>ab</a:t>
            </a:r>
            <a:r>
              <a:rPr b="1" baseline="30000" lang="en" sz="1400"/>
              <a:t>†</a:t>
            </a:r>
            <a:r>
              <a:rPr b="1" lang="en" sz="1400"/>
              <a:t>b</a:t>
            </a:r>
            <a:r>
              <a:rPr b="1" baseline="30000" lang="en" sz="1400"/>
              <a:t>† </a:t>
            </a:r>
            <a:r>
              <a:rPr b="1" lang="en" sz="1400"/>
              <a:t>+ h.c.</a:t>
            </a:r>
            <a:r>
              <a:rPr lang="en" sz="1400"/>
              <a:t> term in the hamiltonian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sz="1400"/>
              <a:t>ω</a:t>
            </a:r>
            <a:r>
              <a:rPr baseline="-25000" lang="en" sz="1400"/>
              <a:t>p</a:t>
            </a:r>
            <a:r>
              <a:rPr lang="en" sz="1400"/>
              <a:t> = ω</a:t>
            </a:r>
            <a:r>
              <a:rPr baseline="-25000" lang="en" sz="1400"/>
              <a:t>c</a:t>
            </a:r>
            <a:r>
              <a:rPr lang="en" sz="1400"/>
              <a:t>- ω</a:t>
            </a:r>
            <a:r>
              <a:rPr baseline="-25000" lang="en" sz="1400"/>
              <a:t>a</a:t>
            </a:r>
            <a:r>
              <a:rPr lang="en" sz="1400"/>
              <a:t>  creates a controllable </a:t>
            </a:r>
            <a:r>
              <a:rPr b="1" lang="en" sz="1400"/>
              <a:t>ac</a:t>
            </a:r>
            <a:r>
              <a:rPr b="1" baseline="30000" lang="en" sz="1400"/>
              <a:t>†</a:t>
            </a:r>
            <a:r>
              <a:rPr baseline="-25000" lang="en" sz="1400"/>
              <a:t> </a:t>
            </a:r>
            <a:r>
              <a:rPr lang="en" sz="1400"/>
              <a:t>term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sz="1400"/>
              <a:t>ω</a:t>
            </a:r>
            <a:r>
              <a:rPr baseline="-25000" lang="en" sz="1400"/>
              <a:t>q  </a:t>
            </a:r>
            <a:r>
              <a:rPr lang="en" sz="1400"/>
              <a:t>= ω</a:t>
            </a:r>
            <a:r>
              <a:rPr baseline="-25000" lang="en" sz="1400"/>
              <a:t>c</a:t>
            </a:r>
            <a:r>
              <a:rPr lang="en" sz="1400"/>
              <a:t>- ω</a:t>
            </a:r>
            <a:r>
              <a:rPr baseline="-25000" lang="en" sz="1400"/>
              <a:t>b</a:t>
            </a:r>
            <a:r>
              <a:rPr lang="en" sz="1400"/>
              <a:t>  creates a controllable </a:t>
            </a:r>
            <a:r>
              <a:rPr b="1" lang="en" sz="1400"/>
              <a:t>bc</a:t>
            </a:r>
            <a:r>
              <a:rPr b="1" baseline="30000" lang="en" sz="1400"/>
              <a:t>†</a:t>
            </a:r>
            <a:r>
              <a:rPr baseline="-25000" lang="en" sz="1400"/>
              <a:t> </a:t>
            </a:r>
            <a:r>
              <a:rPr lang="en" sz="1400"/>
              <a:t>term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63" name="Google Shape;63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88790" y="1344725"/>
            <a:ext cx="4555209" cy="34164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/>
          <p:nvPr/>
        </p:nvSpPr>
        <p:spPr>
          <a:xfrm>
            <a:off x="311700" y="3751200"/>
            <a:ext cx="204900" cy="572658"/>
          </a:xfrm>
          <a:custGeom>
            <a:rect b="b" l="l" r="r" t="t"/>
            <a:pathLst>
              <a:path extrusionOk="0" h="34675" w="16392">
                <a:moveTo>
                  <a:pt x="0" y="34255"/>
                </a:moveTo>
                <a:cubicBezTo>
                  <a:pt x="8117" y="29390"/>
                  <a:pt x="5763" y="16115"/>
                  <a:pt x="6935" y="6725"/>
                </a:cubicBezTo>
                <a:cubicBezTo>
                  <a:pt x="7216" y="4474"/>
                  <a:pt x="5717" y="0"/>
                  <a:pt x="7986" y="0"/>
                </a:cubicBezTo>
                <a:cubicBezTo>
                  <a:pt x="10671" y="0"/>
                  <a:pt x="9881" y="5099"/>
                  <a:pt x="10087" y="7776"/>
                </a:cubicBezTo>
                <a:cubicBezTo>
                  <a:pt x="10554" y="13856"/>
                  <a:pt x="9115" y="20176"/>
                  <a:pt x="10718" y="26059"/>
                </a:cubicBezTo>
                <a:cubicBezTo>
                  <a:pt x="11622" y="29377"/>
                  <a:pt x="14854" y="31599"/>
                  <a:pt x="16392" y="34675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cxnSp>
        <p:nvCxnSpPr>
          <p:cNvPr id="66" name="Google Shape;66;p14"/>
          <p:cNvCxnSpPr/>
          <p:nvPr/>
        </p:nvCxnSpPr>
        <p:spPr>
          <a:xfrm>
            <a:off x="99800" y="4323900"/>
            <a:ext cx="4586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7" name="Google Shape;67;p14"/>
          <p:cNvCxnSpPr/>
          <p:nvPr/>
        </p:nvCxnSpPr>
        <p:spPr>
          <a:xfrm>
            <a:off x="7699475" y="1964925"/>
            <a:ext cx="0" cy="1975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68" name="Google Shape;68;p14"/>
          <p:cNvSpPr txBox="1"/>
          <p:nvPr/>
        </p:nvSpPr>
        <p:spPr>
          <a:xfrm>
            <a:off x="162875" y="4344925"/>
            <a:ext cx="825000" cy="3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λ</a:t>
            </a:r>
            <a:r>
              <a:rPr baseline="-25000" lang="en" sz="1000"/>
              <a:t>c</a:t>
            </a:r>
            <a:r>
              <a:rPr lang="en" sz="1000"/>
              <a:t>=0.78μm</a:t>
            </a:r>
            <a:endParaRPr sz="1000"/>
          </a:p>
        </p:txBody>
      </p:sp>
      <p:sp>
        <p:nvSpPr>
          <p:cNvPr id="69" name="Google Shape;69;p14"/>
          <p:cNvSpPr/>
          <p:nvPr/>
        </p:nvSpPr>
        <p:spPr>
          <a:xfrm>
            <a:off x="1231175" y="3751200"/>
            <a:ext cx="204900" cy="572658"/>
          </a:xfrm>
          <a:custGeom>
            <a:rect b="b" l="l" r="r" t="t"/>
            <a:pathLst>
              <a:path extrusionOk="0" h="34675" w="16392">
                <a:moveTo>
                  <a:pt x="0" y="34255"/>
                </a:moveTo>
                <a:cubicBezTo>
                  <a:pt x="8117" y="29390"/>
                  <a:pt x="5763" y="16115"/>
                  <a:pt x="6935" y="6725"/>
                </a:cubicBezTo>
                <a:cubicBezTo>
                  <a:pt x="7216" y="4474"/>
                  <a:pt x="5717" y="0"/>
                  <a:pt x="7986" y="0"/>
                </a:cubicBezTo>
                <a:cubicBezTo>
                  <a:pt x="10671" y="0"/>
                  <a:pt x="9881" y="5099"/>
                  <a:pt x="10087" y="7776"/>
                </a:cubicBezTo>
                <a:cubicBezTo>
                  <a:pt x="10554" y="13856"/>
                  <a:pt x="9115" y="20176"/>
                  <a:pt x="10718" y="26059"/>
                </a:cubicBezTo>
                <a:cubicBezTo>
                  <a:pt x="11622" y="29377"/>
                  <a:pt x="14854" y="31599"/>
                  <a:pt x="16392" y="34675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0" name="Google Shape;70;p14"/>
          <p:cNvSpPr txBox="1"/>
          <p:nvPr/>
        </p:nvSpPr>
        <p:spPr>
          <a:xfrm>
            <a:off x="978950" y="4344925"/>
            <a:ext cx="825000" cy="3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λ</a:t>
            </a:r>
            <a:r>
              <a:rPr baseline="-25000" lang="en" sz="1000"/>
              <a:t>q</a:t>
            </a:r>
            <a:r>
              <a:rPr lang="en" sz="1000"/>
              <a:t>=1.03μm</a:t>
            </a:r>
            <a:endParaRPr sz="1000"/>
          </a:p>
        </p:txBody>
      </p:sp>
      <p:sp>
        <p:nvSpPr>
          <p:cNvPr id="71" name="Google Shape;71;p14"/>
          <p:cNvSpPr/>
          <p:nvPr/>
        </p:nvSpPr>
        <p:spPr>
          <a:xfrm>
            <a:off x="2014050" y="3751200"/>
            <a:ext cx="204900" cy="572658"/>
          </a:xfrm>
          <a:custGeom>
            <a:rect b="b" l="l" r="r" t="t"/>
            <a:pathLst>
              <a:path extrusionOk="0" h="34675" w="16392">
                <a:moveTo>
                  <a:pt x="0" y="34255"/>
                </a:moveTo>
                <a:cubicBezTo>
                  <a:pt x="8117" y="29390"/>
                  <a:pt x="5763" y="16115"/>
                  <a:pt x="6935" y="6725"/>
                </a:cubicBezTo>
                <a:cubicBezTo>
                  <a:pt x="7216" y="4474"/>
                  <a:pt x="5717" y="0"/>
                  <a:pt x="7986" y="0"/>
                </a:cubicBezTo>
                <a:cubicBezTo>
                  <a:pt x="10671" y="0"/>
                  <a:pt x="9881" y="5099"/>
                  <a:pt x="10087" y="7776"/>
                </a:cubicBezTo>
                <a:cubicBezTo>
                  <a:pt x="10554" y="13856"/>
                  <a:pt x="9115" y="20176"/>
                  <a:pt x="10718" y="26059"/>
                </a:cubicBezTo>
                <a:cubicBezTo>
                  <a:pt x="11622" y="29377"/>
                  <a:pt x="14854" y="31599"/>
                  <a:pt x="16392" y="34675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2" name="Google Shape;72;p14"/>
          <p:cNvSpPr txBox="1"/>
          <p:nvPr/>
        </p:nvSpPr>
        <p:spPr>
          <a:xfrm>
            <a:off x="1704000" y="4323900"/>
            <a:ext cx="825000" cy="3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λ</a:t>
            </a:r>
            <a:r>
              <a:rPr baseline="-25000" lang="en" sz="1000"/>
              <a:t>p</a:t>
            </a:r>
            <a:r>
              <a:rPr lang="en" sz="1000"/>
              <a:t>=1.51μm</a:t>
            </a:r>
            <a:endParaRPr sz="1000"/>
          </a:p>
        </p:txBody>
      </p:sp>
      <p:sp>
        <p:nvSpPr>
          <p:cNvPr id="73" name="Google Shape;73;p14"/>
          <p:cNvSpPr/>
          <p:nvPr/>
        </p:nvSpPr>
        <p:spPr>
          <a:xfrm>
            <a:off x="2592000" y="3751200"/>
            <a:ext cx="204900" cy="572658"/>
          </a:xfrm>
          <a:custGeom>
            <a:rect b="b" l="l" r="r" t="t"/>
            <a:pathLst>
              <a:path extrusionOk="0" h="34675" w="16392">
                <a:moveTo>
                  <a:pt x="0" y="34255"/>
                </a:moveTo>
                <a:cubicBezTo>
                  <a:pt x="8117" y="29390"/>
                  <a:pt x="5763" y="16115"/>
                  <a:pt x="6935" y="6725"/>
                </a:cubicBezTo>
                <a:cubicBezTo>
                  <a:pt x="7216" y="4474"/>
                  <a:pt x="5717" y="0"/>
                  <a:pt x="7986" y="0"/>
                </a:cubicBezTo>
                <a:cubicBezTo>
                  <a:pt x="10671" y="0"/>
                  <a:pt x="9881" y="5099"/>
                  <a:pt x="10087" y="7776"/>
                </a:cubicBezTo>
                <a:cubicBezTo>
                  <a:pt x="10554" y="13856"/>
                  <a:pt x="9115" y="20176"/>
                  <a:pt x="10718" y="26059"/>
                </a:cubicBezTo>
                <a:cubicBezTo>
                  <a:pt x="11622" y="29377"/>
                  <a:pt x="14854" y="31599"/>
                  <a:pt x="16392" y="34675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4" name="Google Shape;74;p14"/>
          <p:cNvSpPr txBox="1"/>
          <p:nvPr/>
        </p:nvSpPr>
        <p:spPr>
          <a:xfrm>
            <a:off x="2375838" y="4323900"/>
            <a:ext cx="825000" cy="3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λ</a:t>
            </a:r>
            <a:r>
              <a:rPr baseline="-25000" lang="en" sz="1000"/>
              <a:t>a</a:t>
            </a:r>
            <a:r>
              <a:rPr lang="en" sz="1000"/>
              <a:t>=1.6μm</a:t>
            </a:r>
            <a:endParaRPr sz="1000"/>
          </a:p>
        </p:txBody>
      </p:sp>
      <p:sp>
        <p:nvSpPr>
          <p:cNvPr id="75" name="Google Shape;75;p14"/>
          <p:cNvSpPr txBox="1"/>
          <p:nvPr/>
        </p:nvSpPr>
        <p:spPr>
          <a:xfrm>
            <a:off x="3810188" y="4323900"/>
            <a:ext cx="825000" cy="3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λ</a:t>
            </a:r>
            <a:r>
              <a:rPr baseline="-25000" lang="en" sz="1000"/>
              <a:t>b</a:t>
            </a:r>
            <a:r>
              <a:rPr lang="en" sz="1000"/>
              <a:t>=3.2μm</a:t>
            </a:r>
            <a:endParaRPr sz="1000"/>
          </a:p>
        </p:txBody>
      </p:sp>
      <p:sp>
        <p:nvSpPr>
          <p:cNvPr id="76" name="Google Shape;76;p14"/>
          <p:cNvSpPr/>
          <p:nvPr/>
        </p:nvSpPr>
        <p:spPr>
          <a:xfrm>
            <a:off x="4005325" y="3751200"/>
            <a:ext cx="204900" cy="572658"/>
          </a:xfrm>
          <a:custGeom>
            <a:rect b="b" l="l" r="r" t="t"/>
            <a:pathLst>
              <a:path extrusionOk="0" h="34675" w="16392">
                <a:moveTo>
                  <a:pt x="0" y="34255"/>
                </a:moveTo>
                <a:cubicBezTo>
                  <a:pt x="8117" y="29390"/>
                  <a:pt x="5763" y="16115"/>
                  <a:pt x="6935" y="6725"/>
                </a:cubicBezTo>
                <a:cubicBezTo>
                  <a:pt x="7216" y="4474"/>
                  <a:pt x="5717" y="0"/>
                  <a:pt x="7986" y="0"/>
                </a:cubicBezTo>
                <a:cubicBezTo>
                  <a:pt x="10671" y="0"/>
                  <a:pt x="9881" y="5099"/>
                  <a:pt x="10087" y="7776"/>
                </a:cubicBezTo>
                <a:cubicBezTo>
                  <a:pt x="10554" y="13856"/>
                  <a:pt x="9115" y="20176"/>
                  <a:pt x="10718" y="26059"/>
                </a:cubicBezTo>
                <a:cubicBezTo>
                  <a:pt x="11622" y="29377"/>
                  <a:pt x="14854" y="31599"/>
                  <a:pt x="16392" y="34675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cxnSp>
        <p:nvCxnSpPr>
          <p:cNvPr id="77" name="Google Shape;77;p14"/>
          <p:cNvCxnSpPr/>
          <p:nvPr/>
        </p:nvCxnSpPr>
        <p:spPr>
          <a:xfrm>
            <a:off x="1333625" y="3504250"/>
            <a:ext cx="0" cy="246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8" name="Google Shape;78;p14"/>
          <p:cNvCxnSpPr/>
          <p:nvPr/>
        </p:nvCxnSpPr>
        <p:spPr>
          <a:xfrm>
            <a:off x="2116500" y="3504250"/>
            <a:ext cx="0" cy="246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9" name="Google Shape;79;p14"/>
          <p:cNvSpPr txBox="1"/>
          <p:nvPr/>
        </p:nvSpPr>
        <p:spPr>
          <a:xfrm>
            <a:off x="921125" y="3202100"/>
            <a:ext cx="825000" cy="3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C</a:t>
            </a:r>
            <a:r>
              <a:rPr lang="en" sz="1100"/>
              <a:t>ontrol 1</a:t>
            </a:r>
            <a:endParaRPr sz="1100"/>
          </a:p>
        </p:txBody>
      </p:sp>
      <p:sp>
        <p:nvSpPr>
          <p:cNvPr id="80" name="Google Shape;80;p14"/>
          <p:cNvSpPr txBox="1"/>
          <p:nvPr/>
        </p:nvSpPr>
        <p:spPr>
          <a:xfrm>
            <a:off x="1704000" y="3202100"/>
            <a:ext cx="825000" cy="3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Control 2</a:t>
            </a:r>
            <a:endParaRPr sz="11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 </a:t>
            </a:r>
            <a:r>
              <a:rPr i="1" lang="en"/>
              <a:t>something</a:t>
            </a:r>
            <a:r>
              <a:rPr lang="en"/>
              <a:t> non-classical</a:t>
            </a:r>
            <a:endParaRPr/>
          </a:p>
        </p:txBody>
      </p:sp>
      <p:sp>
        <p:nvSpPr>
          <p:cNvPr id="86" name="Google Shape;86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Turn 1 photon in C into 1 in A,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which then becomes 2 photons in B,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which becomes 2 photons in C.</a:t>
            </a:r>
            <a:endParaRPr/>
          </a:p>
        </p:txBody>
      </p:sp>
      <p:sp>
        <p:nvSpPr>
          <p:cNvPr id="87" name="Google Shape;87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2975" y="152400"/>
            <a:ext cx="7258050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Something more fun</a:t>
            </a:r>
            <a:endParaRPr/>
          </a:p>
        </p:txBody>
      </p:sp>
      <p:sp>
        <p:nvSpPr>
          <p:cNvPr id="99" name="Google Shape;9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u∣1⟩ + v∣2⟩ → u∣1⟩ + v∣3⟩</a:t>
            </a:r>
            <a:endParaRPr/>
          </a:p>
        </p:txBody>
      </p:sp>
      <p:sp>
        <p:nvSpPr>
          <p:cNvPr id="100" name="Google Shape;100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2975" y="152400"/>
            <a:ext cx="7258050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14500" y="666750"/>
            <a:ext cx="5715000" cy="381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2975" y="152400"/>
            <a:ext cx="7258050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Realistic Pulses</a:t>
            </a:r>
            <a:endParaRPr/>
          </a:p>
        </p:txBody>
      </p:sp>
      <p:sp>
        <p:nvSpPr>
          <p:cNvPr id="124" name="Google Shape;124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 regularization…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Do it in frequency space…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Do not melt the device…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Too many cavities…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Verification procedure…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25" name="Google Shape;12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61726" y="445025"/>
            <a:ext cx="4009675" cy="4391551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