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7df8b407c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7df8b407c4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df8b407c4_0_1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7df8b407c4_0_1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df8b407c4_0_1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7df8b407c4_0_16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df8b407c4_0_1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df8b407c4_0_17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df8b407c4_0_1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df8b407c4_0_18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df8b407c4_0_1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df8b407c4_0_1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df8b407c4_0_1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7df8b407c4_0_1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df8b407c4_0_2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df8b407c4_0_2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df8b407c4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df8b407c4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ec57963dd634cfa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ec57963dd634cfa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df8b407c4_0_2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df8b407c4_0_2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df8b407c4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df8b407c4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df8b407c4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df8b407c4_0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df8b407c4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df8b407c4_0_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df8b407c4_0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df8b407c4_0_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df8b407c4_0_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df8b407c4_0_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df8b407c4_0_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df8b407c4_0_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df8b407c4_0_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df8b407c4_0_1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df8b407c4_0_1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df8b407c4_0_1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62336" y="274320"/>
            <a:ext cx="84276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76175" spcFirstLastPara="1" rIns="76175" wrap="square" tIns="381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62337" y="1028701"/>
            <a:ext cx="8427600" cy="3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76175" spcFirstLastPara="1" rIns="76175" wrap="square" tIns="38100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▪"/>
              <a:def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7465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b="1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7465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Char char="○"/>
              <a:defRPr b="1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/>
            </a:lvl6pPr>
            <a:lvl7pPr indent="-32385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/>
            </a:lvl7pPr>
            <a:lvl8pPr indent="-32385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/>
            </a:lvl8pPr>
            <a:lvl9pPr indent="-32385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462336" y="4891468"/>
            <a:ext cx="56526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ctrTitle"/>
          </p:nvPr>
        </p:nvSpPr>
        <p:spPr>
          <a:xfrm>
            <a:off x="311708" y="1015631"/>
            <a:ext cx="8520600" cy="153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Room Temperature</a:t>
            </a:r>
            <a:br>
              <a:rPr lang="en"/>
            </a:br>
            <a:r>
              <a:rPr lang="en"/>
              <a:t>Logical Qubits</a:t>
            </a:r>
            <a:endParaRPr/>
          </a:p>
        </p:txBody>
      </p:sp>
      <p:sp>
        <p:nvSpPr>
          <p:cNvPr id="59" name="Google Shape;59;p14"/>
          <p:cNvSpPr txBox="1"/>
          <p:nvPr>
            <p:ph idx="1" type="subTitle"/>
          </p:nvPr>
        </p:nvSpPr>
        <p:spPr>
          <a:xfrm>
            <a:off x="311700" y="2354194"/>
            <a:ext cx="85206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via Optical Nonlinearities</a:t>
            </a:r>
            <a:br>
              <a:rPr lang="en" sz="3000"/>
            </a:b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group meeting update</a:t>
            </a:r>
            <a:br>
              <a:rPr lang="en" sz="2400"/>
            </a:br>
            <a:r>
              <a:rPr lang="en" sz="2400"/>
              <a:t>Stefan Krastanov, Mikkel Heuck, Jeffrey Shapiro,</a:t>
            </a:r>
            <a:br>
              <a:rPr lang="en" sz="2400"/>
            </a:br>
            <a:r>
              <a:rPr lang="en" sz="2400"/>
              <a:t>Prineha Narang, Dirk R. Englund, and Kurt Jacobs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/>
          <p:nvPr>
            <p:ph type="title"/>
          </p:nvPr>
        </p:nvSpPr>
        <p:spPr>
          <a:xfrm>
            <a:off x="462336" y="2743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Room Temperature Compiled Toffoli Gate</a:t>
            </a:r>
            <a:endParaRPr/>
          </a:p>
        </p:txBody>
      </p:sp>
      <p:pic>
        <p:nvPicPr>
          <p:cNvPr id="184" name="Google Shape;184;p23"/>
          <p:cNvPicPr preferRelativeResize="0"/>
          <p:nvPr/>
        </p:nvPicPr>
        <p:blipFill rotWithShape="1">
          <a:blip r:embed="rId3">
            <a:alphaModFix/>
          </a:blip>
          <a:srcRect b="30662" l="0" r="0" t="37801"/>
          <a:stretch/>
        </p:blipFill>
        <p:spPr>
          <a:xfrm>
            <a:off x="1679675" y="1960625"/>
            <a:ext cx="5992899" cy="166757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/>
          <p:nvPr>
            <p:ph idx="1" type="body"/>
          </p:nvPr>
        </p:nvSpPr>
        <p:spPr>
          <a:xfrm>
            <a:off x="462325" y="1408538"/>
            <a:ext cx="8427600" cy="8730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Others: At least 6 multi-qubit gates.</a:t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/>
              <a:t>Our approach</a:t>
            </a:r>
            <a:r>
              <a:rPr b="0" lang="en"/>
              <a:t>: A single application of our triply-resonant cavity gate.</a:t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b="0"/>
          </a:p>
        </p:txBody>
      </p:sp>
      <p:sp>
        <p:nvSpPr>
          <p:cNvPr id="186" name="Google Shape;186;p23"/>
          <p:cNvSpPr/>
          <p:nvPr/>
        </p:nvSpPr>
        <p:spPr>
          <a:xfrm>
            <a:off x="1662350" y="1884000"/>
            <a:ext cx="234600" cy="2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 txBox="1"/>
          <p:nvPr>
            <p:ph type="title"/>
          </p:nvPr>
        </p:nvSpPr>
        <p:spPr>
          <a:xfrm>
            <a:off x="462336" y="3886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Compact </a:t>
            </a:r>
            <a:r>
              <a:rPr b="1" lang="en"/>
              <a:t>Measurement-Free</a:t>
            </a:r>
            <a:r>
              <a:rPr lang="en"/>
              <a:t> Error Correction</a:t>
            </a:r>
            <a:br>
              <a:rPr lang="en"/>
            </a:br>
            <a:r>
              <a:rPr lang="en" sz="2400"/>
              <a:t>(did I mention it is room temperature)</a:t>
            </a:r>
            <a:endParaRPr sz="2400"/>
          </a:p>
        </p:txBody>
      </p:sp>
      <p:sp>
        <p:nvSpPr>
          <p:cNvPr id="192" name="Google Shape;192;p24"/>
          <p:cNvSpPr txBox="1"/>
          <p:nvPr>
            <p:ph idx="1" type="body"/>
          </p:nvPr>
        </p:nvSpPr>
        <p:spPr>
          <a:xfrm>
            <a:off x="462325" y="1179938"/>
            <a:ext cx="8427600" cy="8730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/>
              <a:t>Codeword for an encoded qubit:</a:t>
            </a:r>
            <a:endParaRPr b="0"/>
          </a:p>
        </p:txBody>
      </p:sp>
      <p:sp>
        <p:nvSpPr>
          <p:cNvPr id="193" name="Google Shape;193;p24"/>
          <p:cNvSpPr txBox="1"/>
          <p:nvPr>
            <p:ph idx="1" type="body"/>
          </p:nvPr>
        </p:nvSpPr>
        <p:spPr>
          <a:xfrm>
            <a:off x="462325" y="2913488"/>
            <a:ext cx="8427600" cy="8730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/>
              <a:t>Possible error words after photons loss:</a:t>
            </a:r>
            <a:endParaRPr b="0"/>
          </a:p>
        </p:txBody>
      </p:sp>
      <p:pic>
        <p:nvPicPr>
          <p:cNvPr id="194" name="Google Shape;1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5050" y="3501800"/>
            <a:ext cx="4610882" cy="132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1200" y="1634677"/>
            <a:ext cx="5288499" cy="108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 txBox="1"/>
          <p:nvPr>
            <p:ph type="title"/>
          </p:nvPr>
        </p:nvSpPr>
        <p:spPr>
          <a:xfrm>
            <a:off x="462336" y="3886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Compact </a:t>
            </a:r>
            <a:r>
              <a:rPr b="1" lang="en"/>
              <a:t>Measurement-Free</a:t>
            </a:r>
            <a:r>
              <a:rPr lang="en"/>
              <a:t> Error Correction</a:t>
            </a:r>
            <a:br>
              <a:rPr lang="en"/>
            </a:br>
            <a:r>
              <a:rPr lang="en" sz="2400"/>
              <a:t>(did I mention it is room temperature)</a:t>
            </a:r>
            <a:endParaRPr sz="2400"/>
          </a:p>
        </p:txBody>
      </p:sp>
      <p:sp>
        <p:nvSpPr>
          <p:cNvPr id="201" name="Google Shape;201;p25"/>
          <p:cNvSpPr txBox="1"/>
          <p:nvPr>
            <p:ph idx="1" type="body"/>
          </p:nvPr>
        </p:nvSpPr>
        <p:spPr>
          <a:xfrm>
            <a:off x="462325" y="1218038"/>
            <a:ext cx="8427600" cy="8730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/>
              <a:t>First c</a:t>
            </a:r>
            <a:r>
              <a:rPr b="0" lang="en"/>
              <a:t>orrection step (with the use of some ancillas):</a:t>
            </a:r>
            <a:endParaRPr b="0"/>
          </a:p>
        </p:txBody>
      </p:sp>
      <p:pic>
        <p:nvPicPr>
          <p:cNvPr id="202" name="Google Shape;202;p25"/>
          <p:cNvPicPr preferRelativeResize="0"/>
          <p:nvPr/>
        </p:nvPicPr>
        <p:blipFill rotWithShape="1">
          <a:blip r:embed="rId3">
            <a:alphaModFix/>
          </a:blip>
          <a:srcRect b="34823" l="28627" r="20278" t="0"/>
          <a:stretch/>
        </p:blipFill>
        <p:spPr>
          <a:xfrm>
            <a:off x="2319600" y="1563475"/>
            <a:ext cx="3611549" cy="167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7953" y="3203679"/>
            <a:ext cx="2371046" cy="485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3800" y="2567724"/>
            <a:ext cx="1746350" cy="508244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 txBox="1"/>
          <p:nvPr>
            <p:ph idx="1" type="body"/>
          </p:nvPr>
        </p:nvSpPr>
        <p:spPr>
          <a:xfrm>
            <a:off x="462325" y="3808838"/>
            <a:ext cx="8427600" cy="8730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/>
              <a:t>Second</a:t>
            </a:r>
            <a:r>
              <a:rPr b="0" lang="en"/>
              <a:t> correction step:</a:t>
            </a:r>
            <a:endParaRPr b="0"/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7525" y="4207325"/>
            <a:ext cx="2525401" cy="76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/>
          <p:nvPr>
            <p:ph type="title"/>
          </p:nvPr>
        </p:nvSpPr>
        <p:spPr>
          <a:xfrm>
            <a:off x="462336" y="3886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Compact </a:t>
            </a:r>
            <a:r>
              <a:rPr b="1" lang="en"/>
              <a:t>Measurement-Free</a:t>
            </a:r>
            <a:r>
              <a:rPr lang="en"/>
              <a:t> Error Correction</a:t>
            </a:r>
            <a:br>
              <a:rPr lang="en"/>
            </a:br>
            <a:r>
              <a:rPr lang="en" sz="2400"/>
              <a:t>(did I mention it is room temperature)</a:t>
            </a:r>
            <a:endParaRPr sz="2400"/>
          </a:p>
        </p:txBody>
      </p:sp>
      <p:pic>
        <p:nvPicPr>
          <p:cNvPr id="212" name="Google Shape;212;p26"/>
          <p:cNvPicPr preferRelativeResize="0"/>
          <p:nvPr/>
        </p:nvPicPr>
        <p:blipFill rotWithShape="1">
          <a:blip r:embed="rId3">
            <a:alphaModFix/>
          </a:blip>
          <a:srcRect b="24913" l="0" r="0" t="0"/>
          <a:stretch/>
        </p:blipFill>
        <p:spPr>
          <a:xfrm>
            <a:off x="373750" y="1184425"/>
            <a:ext cx="8426905" cy="3824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7"/>
          <p:cNvSpPr txBox="1"/>
          <p:nvPr>
            <p:ph type="title"/>
          </p:nvPr>
        </p:nvSpPr>
        <p:spPr>
          <a:xfrm>
            <a:off x="462336" y="3886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Compact </a:t>
            </a:r>
            <a:r>
              <a:rPr b="1" lang="en"/>
              <a:t>Measurement-Free</a:t>
            </a:r>
            <a:r>
              <a:rPr lang="en"/>
              <a:t> Error Correction</a:t>
            </a:r>
            <a:br>
              <a:rPr lang="en"/>
            </a:br>
            <a:r>
              <a:rPr lang="en" sz="2400"/>
              <a:t>(did I mention it is room temperature)</a:t>
            </a:r>
            <a:endParaRPr sz="2400"/>
          </a:p>
        </p:txBody>
      </p:sp>
      <p:pic>
        <p:nvPicPr>
          <p:cNvPr id="218" name="Google Shape;2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0" y="1447050"/>
            <a:ext cx="5452929" cy="3092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 txBox="1"/>
          <p:nvPr>
            <p:ph type="title"/>
          </p:nvPr>
        </p:nvSpPr>
        <p:spPr>
          <a:xfrm>
            <a:off x="462336" y="2743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Reality Check!</a:t>
            </a:r>
            <a:endParaRPr/>
          </a:p>
        </p:txBody>
      </p:sp>
      <p:pic>
        <p:nvPicPr>
          <p:cNvPr id="224" name="Google Shape;22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73" y="1253162"/>
            <a:ext cx="3007257" cy="329366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8"/>
          <p:cNvSpPr txBox="1"/>
          <p:nvPr>
            <p:ph idx="1" type="body"/>
          </p:nvPr>
        </p:nvSpPr>
        <p:spPr>
          <a:xfrm>
            <a:off x="4537225" y="1428750"/>
            <a:ext cx="4352700" cy="26847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Photons are great for quantum computing, because they do not interact with all the terrible things around them.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" strike="sngStrike"/>
              <a:t>Photons are terrible</a:t>
            </a:r>
            <a:br>
              <a:rPr lang="en"/>
            </a:br>
            <a:r>
              <a:rPr lang="en"/>
              <a:t>Photons offer exciting challenges for quantum computing because they do not readily interact with each other.</a:t>
            </a:r>
            <a:endParaRPr/>
          </a:p>
        </p:txBody>
      </p:sp>
      <p:sp>
        <p:nvSpPr>
          <p:cNvPr id="226" name="Google Shape;226;p28"/>
          <p:cNvSpPr txBox="1"/>
          <p:nvPr>
            <p:ph idx="1" type="body"/>
          </p:nvPr>
        </p:nvSpPr>
        <p:spPr>
          <a:xfrm>
            <a:off x="531125" y="4502325"/>
            <a:ext cx="3290700" cy="4089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 sz="1200"/>
              <a:t>© SMBC</a:t>
            </a:r>
            <a:endParaRPr b="0"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/>
          <p:nvPr>
            <p:ph type="title"/>
          </p:nvPr>
        </p:nvSpPr>
        <p:spPr>
          <a:xfrm>
            <a:off x="462336" y="3886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Photon-Photon Interactions are Weak</a:t>
            </a:r>
            <a:br>
              <a:rPr lang="en"/>
            </a:br>
            <a:r>
              <a:rPr lang="en" sz="2400"/>
              <a:t>(but getting stronger thanks to heroic experimental efforts)</a:t>
            </a:r>
            <a:endParaRPr sz="2400"/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2037195"/>
            <a:ext cx="4093369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9"/>
          <p:cNvSpPr txBox="1"/>
          <p:nvPr>
            <p:ph type="title"/>
          </p:nvPr>
        </p:nvSpPr>
        <p:spPr>
          <a:xfrm>
            <a:off x="462336" y="42748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“N” is the number of “elementary operations” we can</a:t>
            </a:r>
            <a:br>
              <a:rPr lang="en" sz="2000"/>
            </a:br>
            <a:r>
              <a:rPr lang="en" sz="2000"/>
              <a:t>perform in a single cavity lifetime.</a:t>
            </a:r>
            <a:br>
              <a:rPr lang="en" sz="2000"/>
            </a:br>
            <a:r>
              <a:rPr lang="en" sz="2000"/>
              <a:t>Currently it is at ~0.03. A value of 1000 is within reach this decade.</a:t>
            </a:r>
            <a:endParaRPr sz="2000"/>
          </a:p>
        </p:txBody>
      </p:sp>
      <p:sp>
        <p:nvSpPr>
          <p:cNvPr id="234" name="Google Shape;234;p29"/>
          <p:cNvSpPr/>
          <p:nvPr/>
        </p:nvSpPr>
        <p:spPr>
          <a:xfrm>
            <a:off x="4413375" y="2170850"/>
            <a:ext cx="300000" cy="502800"/>
          </a:xfrm>
          <a:prstGeom prst="roundRect">
            <a:avLst>
              <a:gd fmla="val 16667" name="adj"/>
            </a:avLst>
          </a:prstGeom>
          <a:solidFill>
            <a:srgbClr val="3C78D8">
              <a:alpha val="291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9"/>
          <p:cNvSpPr/>
          <p:nvPr/>
        </p:nvSpPr>
        <p:spPr>
          <a:xfrm>
            <a:off x="4748725" y="2822750"/>
            <a:ext cx="753300" cy="430200"/>
          </a:xfrm>
          <a:prstGeom prst="roundRect">
            <a:avLst>
              <a:gd fmla="val 16667" name="adj"/>
            </a:avLst>
          </a:prstGeom>
          <a:solidFill>
            <a:srgbClr val="FF8301">
              <a:alpha val="29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9"/>
          <p:cNvSpPr/>
          <p:nvPr/>
        </p:nvSpPr>
        <p:spPr>
          <a:xfrm>
            <a:off x="4748725" y="2170850"/>
            <a:ext cx="623100" cy="502800"/>
          </a:xfrm>
          <a:prstGeom prst="roundRect">
            <a:avLst>
              <a:gd fmla="val 16667" name="adj"/>
            </a:avLst>
          </a:prstGeom>
          <a:solidFill>
            <a:srgbClr val="38761D">
              <a:alpha val="307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9"/>
          <p:cNvSpPr txBox="1"/>
          <p:nvPr>
            <p:ph idx="1" type="body"/>
          </p:nvPr>
        </p:nvSpPr>
        <p:spPr>
          <a:xfrm>
            <a:off x="4272325" y="1122788"/>
            <a:ext cx="1931100" cy="7608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800">
                <a:solidFill>
                  <a:srgbClr val="1155CC"/>
                </a:solidFill>
              </a:rPr>
              <a:t>Lifetime</a:t>
            </a:r>
            <a:br>
              <a:rPr lang="en" sz="1800">
                <a:solidFill>
                  <a:srgbClr val="1155CC"/>
                </a:solidFill>
              </a:rPr>
            </a:br>
            <a:r>
              <a:rPr b="0" lang="en" sz="1800">
                <a:solidFill>
                  <a:srgbClr val="1155CC"/>
                </a:solidFill>
              </a:rPr>
              <a:t>Might improve</a:t>
            </a:r>
            <a:br>
              <a:rPr b="0" lang="en" sz="1800">
                <a:solidFill>
                  <a:srgbClr val="1155CC"/>
                </a:solidFill>
              </a:rPr>
            </a:br>
            <a:r>
              <a:rPr b="0" lang="en" sz="1800">
                <a:solidFill>
                  <a:srgbClr val="1155CC"/>
                </a:solidFill>
              </a:rPr>
              <a:t>by an order of</a:t>
            </a:r>
            <a:br>
              <a:rPr b="0" lang="en" sz="1800">
                <a:solidFill>
                  <a:srgbClr val="1155CC"/>
                </a:solidFill>
              </a:rPr>
            </a:br>
            <a:r>
              <a:rPr b="0" lang="en" sz="1800">
                <a:solidFill>
                  <a:srgbClr val="1155CC"/>
                </a:solidFill>
              </a:rPr>
              <a:t>magnitude or two</a:t>
            </a:r>
            <a:endParaRPr b="0" sz="1800">
              <a:solidFill>
                <a:srgbClr val="1155CC"/>
              </a:solidFill>
            </a:endParaRPr>
          </a:p>
        </p:txBody>
      </p:sp>
      <p:sp>
        <p:nvSpPr>
          <p:cNvPr id="238" name="Google Shape;238;p29"/>
          <p:cNvSpPr txBox="1"/>
          <p:nvPr>
            <p:ph idx="1" type="body"/>
          </p:nvPr>
        </p:nvSpPr>
        <p:spPr>
          <a:xfrm>
            <a:off x="5541175" y="2189600"/>
            <a:ext cx="2764500" cy="7608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800">
                <a:solidFill>
                  <a:srgbClr val="38761D"/>
                </a:solidFill>
              </a:rPr>
              <a:t>Interaction Strength</a:t>
            </a:r>
            <a:br>
              <a:rPr b="0" lang="en" sz="1800">
                <a:solidFill>
                  <a:srgbClr val="38761D"/>
                </a:solidFill>
              </a:rPr>
            </a:br>
            <a:r>
              <a:rPr b="0" lang="en" sz="1800">
                <a:solidFill>
                  <a:srgbClr val="38761D"/>
                </a:solidFill>
              </a:rPr>
              <a:t>Difficult to improve but colleagues in other fields are working on it</a:t>
            </a:r>
            <a:endParaRPr b="0" sz="1800">
              <a:solidFill>
                <a:srgbClr val="38761D"/>
              </a:solidFill>
            </a:endParaRPr>
          </a:p>
        </p:txBody>
      </p:sp>
      <p:sp>
        <p:nvSpPr>
          <p:cNvPr id="239" name="Google Shape;239;p29"/>
          <p:cNvSpPr txBox="1"/>
          <p:nvPr>
            <p:ph idx="1" type="body"/>
          </p:nvPr>
        </p:nvSpPr>
        <p:spPr>
          <a:xfrm>
            <a:off x="4424725" y="3275450"/>
            <a:ext cx="3360900" cy="7608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800">
                <a:solidFill>
                  <a:srgbClr val="B45F06"/>
                </a:solidFill>
              </a:rPr>
              <a:t>Mode Overlap</a:t>
            </a:r>
            <a:br>
              <a:rPr b="0" lang="en" sz="1800">
                <a:solidFill>
                  <a:srgbClr val="B45F06"/>
                </a:solidFill>
              </a:rPr>
            </a:br>
            <a:r>
              <a:rPr b="0" lang="en" sz="1800">
                <a:solidFill>
                  <a:srgbClr val="B45F06"/>
                </a:solidFill>
              </a:rPr>
              <a:t>Potential for many orders of magnitude improvement</a:t>
            </a:r>
            <a:endParaRPr b="0" sz="1800">
              <a:solidFill>
                <a:srgbClr val="B45F0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/>
          <p:nvPr>
            <p:ph idx="1" type="body"/>
          </p:nvPr>
        </p:nvSpPr>
        <p:spPr>
          <a:xfrm>
            <a:off x="387900" y="1008600"/>
            <a:ext cx="30522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Photon-Photon Interactions are Weak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2800">
                <a:solidFill>
                  <a:schemeClr val="dk1"/>
                </a:solidFill>
              </a:rPr>
            </a:br>
            <a:r>
              <a:rPr lang="en" sz="2400">
                <a:solidFill>
                  <a:schemeClr val="dk1"/>
                </a:solidFill>
              </a:rPr>
              <a:t>but getting stronger thanks to heroic experimental efforts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30"/>
          <p:cNvPicPr preferRelativeResize="0"/>
          <p:nvPr/>
        </p:nvPicPr>
        <p:blipFill rotWithShape="1">
          <a:blip r:embed="rId3">
            <a:alphaModFix/>
          </a:blip>
          <a:srcRect b="0" l="0" r="0" t="35612"/>
          <a:stretch/>
        </p:blipFill>
        <p:spPr>
          <a:xfrm>
            <a:off x="3956325" y="937127"/>
            <a:ext cx="4471750" cy="391562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0"/>
          <p:cNvSpPr txBox="1"/>
          <p:nvPr>
            <p:ph idx="1" type="body"/>
          </p:nvPr>
        </p:nvSpPr>
        <p:spPr>
          <a:xfrm>
            <a:off x="4586975" y="365300"/>
            <a:ext cx="3798000" cy="7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Second Harmonic Generation</a:t>
            </a:r>
            <a:br>
              <a:rPr lang="en" sz="1500">
                <a:solidFill>
                  <a:srgbClr val="000000"/>
                </a:solidFill>
              </a:rPr>
            </a:br>
            <a:r>
              <a:rPr lang="en" sz="1500">
                <a:solidFill>
                  <a:srgbClr val="000000"/>
                </a:solidFill>
              </a:rPr>
              <a:t>Experiments</a:t>
            </a:r>
            <a:endParaRPr sz="1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/>
          <p:nvPr>
            <p:ph idx="1" type="body"/>
          </p:nvPr>
        </p:nvSpPr>
        <p:spPr>
          <a:xfrm>
            <a:off x="387900" y="1008600"/>
            <a:ext cx="30522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Photon-Photon Interactions are Weak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2800">
                <a:solidFill>
                  <a:schemeClr val="dk1"/>
                </a:solidFill>
              </a:rPr>
            </a:br>
            <a:r>
              <a:rPr lang="en" sz="2400">
                <a:solidFill>
                  <a:schemeClr val="dk1"/>
                </a:solidFill>
              </a:rPr>
              <a:t>but getting stronger thanks to heroic experimental efforts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31"/>
          <p:cNvPicPr preferRelativeResize="0"/>
          <p:nvPr/>
        </p:nvPicPr>
        <p:blipFill rotWithShape="1">
          <a:blip r:embed="rId3">
            <a:alphaModFix/>
          </a:blip>
          <a:srcRect b="0" l="0" r="0" t="35612"/>
          <a:stretch/>
        </p:blipFill>
        <p:spPr>
          <a:xfrm>
            <a:off x="3956325" y="937127"/>
            <a:ext cx="4471750" cy="391562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1"/>
          <p:cNvSpPr txBox="1"/>
          <p:nvPr>
            <p:ph idx="1" type="body"/>
          </p:nvPr>
        </p:nvSpPr>
        <p:spPr>
          <a:xfrm>
            <a:off x="4586975" y="365300"/>
            <a:ext cx="3798000" cy="7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Second Harmonic Generation</a:t>
            </a:r>
            <a:br>
              <a:rPr lang="en" sz="1500">
                <a:solidFill>
                  <a:srgbClr val="000000"/>
                </a:solidFill>
              </a:rPr>
            </a:br>
            <a:r>
              <a:rPr lang="en" sz="1500">
                <a:solidFill>
                  <a:srgbClr val="000000"/>
                </a:solidFill>
              </a:rPr>
              <a:t>Experiments</a:t>
            </a:r>
            <a:endParaRPr sz="1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/>
          <p:nvPr>
            <p:ph type="title"/>
          </p:nvPr>
        </p:nvSpPr>
        <p:spPr>
          <a:xfrm>
            <a:off x="462325" y="2217413"/>
            <a:ext cx="8316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we extrapolate, in the next decade we will have hardware with N on the order of 1000,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That would enable “engineeringly useful” operations, not just interesting physics experiments.</a:t>
            </a:r>
            <a:endParaRPr/>
          </a:p>
        </p:txBody>
      </p:sp>
      <p:sp>
        <p:nvSpPr>
          <p:cNvPr id="259" name="Google Shape;259;p32"/>
          <p:cNvSpPr txBox="1"/>
          <p:nvPr>
            <p:ph idx="1" type="body"/>
          </p:nvPr>
        </p:nvSpPr>
        <p:spPr>
          <a:xfrm>
            <a:off x="156450" y="3823400"/>
            <a:ext cx="8487600" cy="11889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Thank you for your attention!</a:t>
            </a:r>
            <a:endParaRPr sz="12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600"/>
              </a:spcAft>
              <a:buNone/>
            </a:pP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This work was partially funded by the Mitre Quantum Moonshot initiative.</a:t>
            </a: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And thanks to Christopher Panuski and Ryan Hamerly for numerous helpful conversations.</a:t>
            </a:r>
            <a:endParaRPr sz="1200">
              <a:solidFill>
                <a:srgbClr val="6666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285525" y="274325"/>
            <a:ext cx="86043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Biased View of Photonics in the Quantum Landscape</a:t>
            </a:r>
            <a:endParaRPr/>
          </a:p>
        </p:txBody>
      </p:sp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690925" y="3318975"/>
            <a:ext cx="2953500" cy="9186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400"/>
              <a:t>Transmons:</a:t>
            </a:r>
            <a:br>
              <a:rPr b="0" lang="en" sz="1400"/>
            </a:br>
            <a:r>
              <a:rPr b="0" lang="en" sz="1400"/>
              <a:t>Easy Control</a:t>
            </a:r>
            <a:br>
              <a:rPr b="0" lang="en" sz="1400"/>
            </a:br>
            <a:r>
              <a:rPr b="0" lang="en" sz="1400"/>
              <a:t>Mature Classical Tech</a:t>
            </a:r>
            <a:br>
              <a:rPr b="0" lang="en" sz="1400"/>
            </a:br>
            <a:r>
              <a:rPr b="0" lang="en" sz="1400"/>
              <a:t>Slow Clock Rate</a:t>
            </a:r>
            <a:br>
              <a:rPr b="0" lang="en" sz="1400"/>
            </a:br>
            <a:r>
              <a:rPr b="0" lang="en" sz="1400"/>
              <a:t>Extreme Cooling</a:t>
            </a:r>
            <a:br>
              <a:rPr b="0" lang="en" sz="1400"/>
            </a:br>
            <a:r>
              <a:rPr b="0" lang="en" sz="1400"/>
              <a:t>  Requirements</a:t>
            </a:r>
            <a:endParaRPr b="0" sz="1400"/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6780050" y="3318975"/>
            <a:ext cx="2821200" cy="9186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400"/>
              <a:t>Photons:</a:t>
            </a:r>
            <a:br>
              <a:rPr b="0" lang="en" sz="1400"/>
            </a:br>
            <a:r>
              <a:rPr b="0" lang="en" sz="1400"/>
              <a:t>Fast Clock Rate</a:t>
            </a:r>
            <a:br>
              <a:rPr b="0" lang="en" sz="1400"/>
            </a:br>
            <a:r>
              <a:rPr b="0" lang="en" sz="1400"/>
              <a:t>Required</a:t>
            </a:r>
            <a:r>
              <a:rPr b="0" lang="en" sz="1400"/>
              <a:t> for</a:t>
            </a:r>
            <a:br>
              <a:rPr b="0" lang="en" sz="1400"/>
            </a:br>
            <a:r>
              <a:rPr b="0" lang="en" sz="1400"/>
              <a:t>  Quantum Networks</a:t>
            </a:r>
            <a:br>
              <a:rPr b="0" lang="en" sz="1400"/>
            </a:br>
            <a:r>
              <a:rPr b="0" lang="en" sz="1400"/>
              <a:t>Alternative Modes</a:t>
            </a:r>
            <a:br>
              <a:rPr b="0" lang="en" sz="1400"/>
            </a:br>
            <a:r>
              <a:rPr b="0" lang="en" sz="1400"/>
              <a:t>  of Computation</a:t>
            </a:r>
            <a:br>
              <a:rPr b="0" lang="en" sz="1400"/>
            </a:br>
            <a:r>
              <a:rPr b="0" lang="en" sz="1400"/>
              <a:t>Relaxed Cooling</a:t>
            </a:r>
            <a:br>
              <a:rPr b="0" lang="en" sz="1400"/>
            </a:br>
            <a:r>
              <a:rPr b="0" lang="en" sz="1400"/>
              <a:t>  Requirements</a:t>
            </a:r>
            <a:endParaRPr b="0" sz="1400"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1975" y="1461138"/>
            <a:ext cx="2358151" cy="176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4">
            <a:alphaModFix/>
          </a:blip>
          <a:srcRect b="79" l="0" r="0" t="0"/>
          <a:stretch/>
        </p:blipFill>
        <p:spPr>
          <a:xfrm>
            <a:off x="285525" y="1461125"/>
            <a:ext cx="2358150" cy="176722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662725" y="3318975"/>
            <a:ext cx="2618400" cy="9186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400"/>
              <a:t>Ion Traps</a:t>
            </a:r>
            <a:br>
              <a:rPr lang="en" sz="1400"/>
            </a:br>
            <a:r>
              <a:rPr lang="en" sz="1400"/>
              <a:t>Neutral Atoms</a:t>
            </a:r>
            <a:br>
              <a:rPr lang="en" sz="1400"/>
            </a:br>
            <a:r>
              <a:rPr lang="en" sz="1400"/>
              <a:t>Silicon</a:t>
            </a:r>
            <a:br>
              <a:rPr lang="en" sz="1400"/>
            </a:br>
            <a:r>
              <a:rPr lang="en" sz="1400"/>
              <a:t>and many others</a:t>
            </a:r>
            <a:br>
              <a:rPr b="0" lang="en" sz="1400"/>
            </a:br>
            <a:r>
              <a:rPr b="0" lang="en" sz="1400"/>
              <a:t>have similar</a:t>
            </a:r>
            <a:br>
              <a:rPr b="0" lang="en" sz="1400"/>
            </a:br>
            <a:r>
              <a:rPr b="0" lang="en" sz="1400"/>
              <a:t>cooling requirements</a:t>
            </a:r>
            <a:endParaRPr b="0" sz="1400"/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5">
            <a:alphaModFix/>
          </a:blip>
          <a:srcRect b="12500" l="0" r="0" t="12559"/>
          <a:stretch/>
        </p:blipFill>
        <p:spPr>
          <a:xfrm>
            <a:off x="3343750" y="1461137"/>
            <a:ext cx="2358150" cy="176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462336" y="22174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However, Photons (oscillators) without</a:t>
            </a:r>
            <a:br>
              <a:rPr lang="en"/>
            </a:br>
            <a:r>
              <a:rPr lang="en"/>
              <a:t>nonlinear resources are not enough!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462336" y="2743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Room Temperature Nonlinear Photonics?</a:t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462325" y="1123951"/>
            <a:ext cx="8427600" cy="4089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/>
              <a:t>Small things get jittery when heated (thermal broadening)!</a:t>
            </a:r>
            <a:endParaRPr b="0"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325" y="1780425"/>
            <a:ext cx="3503100" cy="28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4123100" y="3680925"/>
            <a:ext cx="3290700" cy="4089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 sz="1200"/>
              <a:t>Plakhotnik et al.</a:t>
            </a:r>
            <a:br>
              <a:rPr b="0" lang="en" sz="1200"/>
            </a:br>
            <a:r>
              <a:rPr b="0" lang="en" sz="1200"/>
              <a:t>Physical Review B 92.8 (2015): 081203</a:t>
            </a:r>
            <a:endParaRPr b="0" sz="1200"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4175600" y="1989975"/>
            <a:ext cx="4281600" cy="9501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/>
              <a:t>Plot of</a:t>
            </a:r>
            <a:br>
              <a:rPr b="0" lang="en"/>
            </a:br>
            <a:r>
              <a:rPr b="0" lang="en"/>
              <a:t>Linewidth vs Temperature for NVs</a:t>
            </a:r>
            <a:br>
              <a:rPr b="0" lang="en"/>
            </a:br>
            <a:br>
              <a:rPr b="0" lang="en"/>
            </a:br>
            <a:r>
              <a:rPr b="0" lang="en"/>
              <a:t>More than GHz linewidth</a:t>
            </a:r>
            <a:br>
              <a:rPr b="0" lang="en"/>
            </a:br>
            <a:r>
              <a:rPr b="0" lang="en"/>
              <a:t>at room temperature.</a:t>
            </a:r>
            <a:endParaRPr b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 rotWithShape="1">
          <a:blip r:embed="rId3">
            <a:alphaModFix/>
          </a:blip>
          <a:srcRect b="11913" l="47289" r="1802" t="50062"/>
          <a:stretch/>
        </p:blipFill>
        <p:spPr>
          <a:xfrm>
            <a:off x="4637125" y="653521"/>
            <a:ext cx="4176598" cy="21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/>
          </a:blip>
          <a:srcRect b="49816" l="47289" r="1802" t="3803"/>
          <a:stretch/>
        </p:blipFill>
        <p:spPr>
          <a:xfrm>
            <a:off x="460525" y="908175"/>
            <a:ext cx="4176598" cy="298165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>
            <p:ph type="title"/>
          </p:nvPr>
        </p:nvSpPr>
        <p:spPr>
          <a:xfrm>
            <a:off x="462336" y="2743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Quantum Control of Bulk Nonlinear Optics</a:t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2588" y="3721058"/>
            <a:ext cx="5007769" cy="76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7081" y="2695154"/>
            <a:ext cx="1500900" cy="4885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oogle Shape;94;p18"/>
          <p:cNvGrpSpPr/>
          <p:nvPr/>
        </p:nvGrpSpPr>
        <p:grpSpPr>
          <a:xfrm>
            <a:off x="5966775" y="3221000"/>
            <a:ext cx="1932870" cy="321075"/>
            <a:chOff x="5966775" y="3373400"/>
            <a:chExt cx="1932870" cy="321075"/>
          </a:xfrm>
        </p:grpSpPr>
        <p:pic>
          <p:nvPicPr>
            <p:cNvPr id="95" name="Google Shape;95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42975" y="3373406"/>
              <a:ext cx="1780463" cy="321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8"/>
            <p:cNvPicPr preferRelativeResize="0"/>
            <p:nvPr/>
          </p:nvPicPr>
          <p:blipFill rotWithShape="1">
            <a:blip r:embed="rId6">
              <a:alphaModFix/>
            </a:blip>
            <a:srcRect b="0" l="0" r="73628" t="0"/>
            <a:stretch/>
          </p:blipFill>
          <p:spPr>
            <a:xfrm>
              <a:off x="5966775" y="3373400"/>
              <a:ext cx="469525" cy="321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8"/>
            <p:cNvPicPr preferRelativeResize="0"/>
            <p:nvPr/>
          </p:nvPicPr>
          <p:blipFill rotWithShape="1">
            <a:blip r:embed="rId6">
              <a:alphaModFix/>
            </a:blip>
            <a:srcRect b="0" l="38819" r="0" t="0"/>
            <a:stretch/>
          </p:blipFill>
          <p:spPr>
            <a:xfrm>
              <a:off x="6810345" y="3373400"/>
              <a:ext cx="1089300" cy="321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" name="Google Shape;98;p18"/>
          <p:cNvSpPr/>
          <p:nvPr/>
        </p:nvSpPr>
        <p:spPr>
          <a:xfrm>
            <a:off x="6005600" y="2831866"/>
            <a:ext cx="334800" cy="215100"/>
          </a:xfrm>
          <a:prstGeom prst="roundRect">
            <a:avLst>
              <a:gd fmla="val 16667" name="adj"/>
            </a:avLst>
          </a:prstGeom>
          <a:solidFill>
            <a:srgbClr val="3C78D8">
              <a:alpha val="291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8"/>
          <p:cNvSpPr/>
          <p:nvPr/>
        </p:nvSpPr>
        <p:spPr>
          <a:xfrm>
            <a:off x="7064131" y="2831866"/>
            <a:ext cx="334800" cy="215100"/>
          </a:xfrm>
          <a:prstGeom prst="roundRect">
            <a:avLst>
              <a:gd fmla="val 16667" name="adj"/>
            </a:avLst>
          </a:prstGeom>
          <a:solidFill>
            <a:srgbClr val="FF8301">
              <a:alpha val="29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8"/>
          <p:cNvSpPr/>
          <p:nvPr/>
        </p:nvSpPr>
        <p:spPr>
          <a:xfrm>
            <a:off x="3596487" y="3889825"/>
            <a:ext cx="614700" cy="358200"/>
          </a:xfrm>
          <a:prstGeom prst="roundRect">
            <a:avLst>
              <a:gd fmla="val 16667" name="adj"/>
            </a:avLst>
          </a:prstGeom>
          <a:solidFill>
            <a:srgbClr val="FF8301">
              <a:alpha val="29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/>
          <p:nvPr/>
        </p:nvSpPr>
        <p:spPr>
          <a:xfrm>
            <a:off x="6891844" y="3280519"/>
            <a:ext cx="334800" cy="215100"/>
          </a:xfrm>
          <a:prstGeom prst="roundRect">
            <a:avLst>
              <a:gd fmla="val 16667" name="adj"/>
            </a:avLst>
          </a:prstGeom>
          <a:solidFill>
            <a:srgbClr val="38761D">
              <a:alpha val="307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6012125" y="3280525"/>
            <a:ext cx="334800" cy="215100"/>
          </a:xfrm>
          <a:prstGeom prst="roundRect">
            <a:avLst>
              <a:gd fmla="val 16667" name="adj"/>
            </a:avLst>
          </a:prstGeom>
          <a:solidFill>
            <a:srgbClr val="351C75">
              <a:alpha val="290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8"/>
          <p:cNvSpPr/>
          <p:nvPr/>
        </p:nvSpPr>
        <p:spPr>
          <a:xfrm>
            <a:off x="7566964" y="3280519"/>
            <a:ext cx="334800" cy="215100"/>
          </a:xfrm>
          <a:prstGeom prst="roundRect">
            <a:avLst>
              <a:gd fmla="val 16667" name="adj"/>
            </a:avLst>
          </a:prstGeom>
          <a:solidFill>
            <a:srgbClr val="FF8301">
              <a:alpha val="29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8"/>
          <p:cNvSpPr/>
          <p:nvPr/>
        </p:nvSpPr>
        <p:spPr>
          <a:xfrm>
            <a:off x="3385817" y="3889825"/>
            <a:ext cx="208200" cy="358200"/>
          </a:xfrm>
          <a:prstGeom prst="roundRect">
            <a:avLst>
              <a:gd fmla="val 16667" name="adj"/>
            </a:avLst>
          </a:prstGeom>
          <a:solidFill>
            <a:srgbClr val="3C78D8">
              <a:alpha val="291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5254781" y="3889825"/>
            <a:ext cx="208200" cy="358200"/>
          </a:xfrm>
          <a:prstGeom prst="roundRect">
            <a:avLst>
              <a:gd fmla="val 16667" name="adj"/>
            </a:avLst>
          </a:prstGeom>
          <a:solidFill>
            <a:srgbClr val="FF8301">
              <a:alpha val="29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/>
          <p:nvPr/>
        </p:nvSpPr>
        <p:spPr>
          <a:xfrm>
            <a:off x="5462980" y="3889829"/>
            <a:ext cx="280200" cy="358200"/>
          </a:xfrm>
          <a:prstGeom prst="roundRect">
            <a:avLst>
              <a:gd fmla="val 16667" name="adj"/>
            </a:avLst>
          </a:prstGeom>
          <a:solidFill>
            <a:srgbClr val="38761D">
              <a:alpha val="307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4640075" y="3889825"/>
            <a:ext cx="614700" cy="358200"/>
          </a:xfrm>
          <a:prstGeom prst="roundRect">
            <a:avLst>
              <a:gd fmla="val 16667" name="adj"/>
            </a:avLst>
          </a:prstGeom>
          <a:solidFill>
            <a:srgbClr val="351C75">
              <a:alpha val="290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 txBox="1"/>
          <p:nvPr>
            <p:ph idx="1" type="body"/>
          </p:nvPr>
        </p:nvSpPr>
        <p:spPr>
          <a:xfrm>
            <a:off x="2681975" y="4251500"/>
            <a:ext cx="2052900" cy="7608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Quantum</a:t>
            </a: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Second-Harmonic</a:t>
            </a: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Generation</a:t>
            </a:r>
            <a:endParaRPr sz="1200">
              <a:solidFill>
                <a:srgbClr val="666666"/>
              </a:solidFill>
            </a:endParaRPr>
          </a:p>
        </p:txBody>
      </p:sp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4205975" y="4251500"/>
            <a:ext cx="2052900" cy="7608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Three-wave mixing</a:t>
            </a: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with a</a:t>
            </a: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controllable</a:t>
            </a: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classical pump</a:t>
            </a:r>
            <a:endParaRPr sz="1200">
              <a:solidFill>
                <a:srgbClr val="6666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462336" y="22174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These are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     Compact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     Versatile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      Re-Programmable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     Room Temperature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        Quantum Processing Units</a:t>
            </a:r>
            <a:endParaRPr sz="3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462336" y="2743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Programmable</a:t>
            </a:r>
            <a:r>
              <a:rPr lang="en"/>
              <a:t> by an</a:t>
            </a:r>
            <a:r>
              <a:rPr lang="en">
                <a:solidFill>
                  <a:schemeClr val="dk1"/>
                </a:solidFill>
              </a:rPr>
              <a:t> Optimal Control Approach</a:t>
            </a:r>
            <a:endParaRPr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629" y="2040450"/>
            <a:ext cx="6414301" cy="97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/>
          <p:nvPr/>
        </p:nvSpPr>
        <p:spPr>
          <a:xfrm>
            <a:off x="4753425" y="2272599"/>
            <a:ext cx="839700" cy="509700"/>
          </a:xfrm>
          <a:prstGeom prst="roundRect">
            <a:avLst>
              <a:gd fmla="val 16667" name="adj"/>
            </a:avLst>
          </a:prstGeom>
          <a:solidFill>
            <a:srgbClr val="351C75">
              <a:alpha val="290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462336" y="2743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Programmable by an Optimal Control Approach</a:t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502" y="2767098"/>
            <a:ext cx="1847850" cy="219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>
            <p:ph idx="1" type="body"/>
          </p:nvPr>
        </p:nvSpPr>
        <p:spPr>
          <a:xfrm>
            <a:off x="462325" y="1847263"/>
            <a:ext cx="3556200" cy="8286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Example target operation:</a:t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b="0" lang="en" sz="1400"/>
              <a:t>Pumping mode b</a:t>
            </a:r>
            <a:br>
              <a:rPr b="0" lang="en" sz="1400"/>
            </a:br>
            <a:r>
              <a:rPr b="0" lang="en" sz="1400"/>
              <a:t>conditioned on parity</a:t>
            </a:r>
            <a:endParaRPr b="0" sz="1400"/>
          </a:p>
        </p:txBody>
      </p:sp>
      <p:sp>
        <p:nvSpPr>
          <p:cNvPr id="129" name="Google Shape;129;p21"/>
          <p:cNvSpPr txBox="1"/>
          <p:nvPr>
            <p:ph idx="1" type="body"/>
          </p:nvPr>
        </p:nvSpPr>
        <p:spPr>
          <a:xfrm>
            <a:off x="4213525" y="969131"/>
            <a:ext cx="3556200" cy="4089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/>
              <a:t>Example realization:</a:t>
            </a:r>
            <a:endParaRPr b="0"/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997" y="1282652"/>
            <a:ext cx="3630700" cy="55419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/>
          <p:nvPr/>
        </p:nvSpPr>
        <p:spPr>
          <a:xfrm>
            <a:off x="1394596" y="1405012"/>
            <a:ext cx="445800" cy="259800"/>
          </a:xfrm>
          <a:prstGeom prst="roundRect">
            <a:avLst>
              <a:gd fmla="val 16667" name="adj"/>
            </a:avLst>
          </a:prstGeom>
          <a:solidFill>
            <a:srgbClr val="FF8301">
              <a:alpha val="29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1"/>
          <p:cNvSpPr/>
          <p:nvPr/>
        </p:nvSpPr>
        <p:spPr>
          <a:xfrm>
            <a:off x="1241857" y="1405012"/>
            <a:ext cx="150900" cy="259800"/>
          </a:xfrm>
          <a:prstGeom prst="roundRect">
            <a:avLst>
              <a:gd fmla="val 16667" name="adj"/>
            </a:avLst>
          </a:prstGeom>
          <a:solidFill>
            <a:srgbClr val="3C78D8">
              <a:alpha val="291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1"/>
          <p:cNvSpPr/>
          <p:nvPr/>
        </p:nvSpPr>
        <p:spPr>
          <a:xfrm>
            <a:off x="2596881" y="1405012"/>
            <a:ext cx="150900" cy="259800"/>
          </a:xfrm>
          <a:prstGeom prst="roundRect">
            <a:avLst>
              <a:gd fmla="val 16667" name="adj"/>
            </a:avLst>
          </a:prstGeom>
          <a:solidFill>
            <a:srgbClr val="FF8301">
              <a:alpha val="29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1"/>
          <p:cNvSpPr/>
          <p:nvPr/>
        </p:nvSpPr>
        <p:spPr>
          <a:xfrm>
            <a:off x="2747828" y="1405014"/>
            <a:ext cx="203100" cy="259800"/>
          </a:xfrm>
          <a:prstGeom prst="roundRect">
            <a:avLst>
              <a:gd fmla="val 16667" name="adj"/>
            </a:avLst>
          </a:prstGeom>
          <a:solidFill>
            <a:srgbClr val="38761D">
              <a:alpha val="307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1"/>
          <p:cNvSpPr/>
          <p:nvPr/>
        </p:nvSpPr>
        <p:spPr>
          <a:xfrm>
            <a:off x="2151211" y="1405012"/>
            <a:ext cx="445800" cy="259800"/>
          </a:xfrm>
          <a:prstGeom prst="roundRect">
            <a:avLst>
              <a:gd fmla="val 16667" name="adj"/>
            </a:avLst>
          </a:prstGeom>
          <a:solidFill>
            <a:srgbClr val="351C75">
              <a:alpha val="290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6" name="Google Shape;136;p21"/>
          <p:cNvGrpSpPr/>
          <p:nvPr/>
        </p:nvGrpSpPr>
        <p:grpSpPr>
          <a:xfrm>
            <a:off x="1044912" y="2832381"/>
            <a:ext cx="1588496" cy="318300"/>
            <a:chOff x="816312" y="2832381"/>
            <a:chExt cx="1588496" cy="318300"/>
          </a:xfrm>
        </p:grpSpPr>
        <p:sp>
          <p:nvSpPr>
            <p:cNvPr id="137" name="Google Shape;137;p21"/>
            <p:cNvSpPr/>
            <p:nvPr/>
          </p:nvSpPr>
          <p:spPr>
            <a:xfrm>
              <a:off x="816312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1"/>
            <p:cNvSpPr/>
            <p:nvPr/>
          </p:nvSpPr>
          <p:spPr>
            <a:xfrm>
              <a:off x="983836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1"/>
            <p:cNvSpPr/>
            <p:nvPr/>
          </p:nvSpPr>
          <p:spPr>
            <a:xfrm>
              <a:off x="11513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1"/>
            <p:cNvSpPr/>
            <p:nvPr/>
          </p:nvSpPr>
          <p:spPr>
            <a:xfrm>
              <a:off x="19071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1"/>
            <p:cNvSpPr/>
            <p:nvPr/>
          </p:nvSpPr>
          <p:spPr>
            <a:xfrm>
              <a:off x="2074684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1"/>
            <p:cNvSpPr/>
            <p:nvPr/>
          </p:nvSpPr>
          <p:spPr>
            <a:xfrm>
              <a:off x="2242208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" name="Google Shape;143;p21"/>
          <p:cNvGrpSpPr/>
          <p:nvPr/>
        </p:nvGrpSpPr>
        <p:grpSpPr>
          <a:xfrm>
            <a:off x="1044912" y="3254740"/>
            <a:ext cx="1588496" cy="318300"/>
            <a:chOff x="816312" y="2832381"/>
            <a:chExt cx="1588496" cy="318300"/>
          </a:xfrm>
        </p:grpSpPr>
        <p:sp>
          <p:nvSpPr>
            <p:cNvPr id="144" name="Google Shape;144;p21"/>
            <p:cNvSpPr/>
            <p:nvPr/>
          </p:nvSpPr>
          <p:spPr>
            <a:xfrm>
              <a:off x="816312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1"/>
            <p:cNvSpPr/>
            <p:nvPr/>
          </p:nvSpPr>
          <p:spPr>
            <a:xfrm>
              <a:off x="983836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1"/>
            <p:cNvSpPr/>
            <p:nvPr/>
          </p:nvSpPr>
          <p:spPr>
            <a:xfrm>
              <a:off x="11513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1"/>
            <p:cNvSpPr/>
            <p:nvPr/>
          </p:nvSpPr>
          <p:spPr>
            <a:xfrm>
              <a:off x="19071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1"/>
            <p:cNvSpPr/>
            <p:nvPr/>
          </p:nvSpPr>
          <p:spPr>
            <a:xfrm>
              <a:off x="2074684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1"/>
            <p:cNvSpPr/>
            <p:nvPr/>
          </p:nvSpPr>
          <p:spPr>
            <a:xfrm>
              <a:off x="2242208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0" name="Google Shape;150;p21"/>
          <p:cNvGrpSpPr/>
          <p:nvPr/>
        </p:nvGrpSpPr>
        <p:grpSpPr>
          <a:xfrm>
            <a:off x="1044912" y="3677100"/>
            <a:ext cx="1588496" cy="318300"/>
            <a:chOff x="816312" y="2832381"/>
            <a:chExt cx="1588496" cy="318300"/>
          </a:xfrm>
        </p:grpSpPr>
        <p:sp>
          <p:nvSpPr>
            <p:cNvPr id="151" name="Google Shape;151;p21"/>
            <p:cNvSpPr/>
            <p:nvPr/>
          </p:nvSpPr>
          <p:spPr>
            <a:xfrm>
              <a:off x="816312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1"/>
            <p:cNvSpPr/>
            <p:nvPr/>
          </p:nvSpPr>
          <p:spPr>
            <a:xfrm>
              <a:off x="983836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1"/>
            <p:cNvSpPr/>
            <p:nvPr/>
          </p:nvSpPr>
          <p:spPr>
            <a:xfrm>
              <a:off x="11513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1"/>
            <p:cNvSpPr/>
            <p:nvPr/>
          </p:nvSpPr>
          <p:spPr>
            <a:xfrm>
              <a:off x="19071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1"/>
            <p:cNvSpPr/>
            <p:nvPr/>
          </p:nvSpPr>
          <p:spPr>
            <a:xfrm>
              <a:off x="2074684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1"/>
            <p:cNvSpPr/>
            <p:nvPr/>
          </p:nvSpPr>
          <p:spPr>
            <a:xfrm>
              <a:off x="2242208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" name="Google Shape;157;p21"/>
          <p:cNvGrpSpPr/>
          <p:nvPr/>
        </p:nvGrpSpPr>
        <p:grpSpPr>
          <a:xfrm>
            <a:off x="1044912" y="4099460"/>
            <a:ext cx="1588496" cy="318300"/>
            <a:chOff x="816312" y="2832381"/>
            <a:chExt cx="1588496" cy="318300"/>
          </a:xfrm>
        </p:grpSpPr>
        <p:sp>
          <p:nvSpPr>
            <p:cNvPr id="158" name="Google Shape;158;p21"/>
            <p:cNvSpPr/>
            <p:nvPr/>
          </p:nvSpPr>
          <p:spPr>
            <a:xfrm>
              <a:off x="816312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1"/>
            <p:cNvSpPr/>
            <p:nvPr/>
          </p:nvSpPr>
          <p:spPr>
            <a:xfrm>
              <a:off x="983836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1"/>
            <p:cNvSpPr/>
            <p:nvPr/>
          </p:nvSpPr>
          <p:spPr>
            <a:xfrm>
              <a:off x="11513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1"/>
            <p:cNvSpPr/>
            <p:nvPr/>
          </p:nvSpPr>
          <p:spPr>
            <a:xfrm>
              <a:off x="19071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1"/>
            <p:cNvSpPr/>
            <p:nvPr/>
          </p:nvSpPr>
          <p:spPr>
            <a:xfrm>
              <a:off x="2074684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1"/>
            <p:cNvSpPr/>
            <p:nvPr/>
          </p:nvSpPr>
          <p:spPr>
            <a:xfrm>
              <a:off x="2242208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4" name="Google Shape;164;p21"/>
          <p:cNvGrpSpPr/>
          <p:nvPr/>
        </p:nvGrpSpPr>
        <p:grpSpPr>
          <a:xfrm>
            <a:off x="1044912" y="4521819"/>
            <a:ext cx="1588496" cy="318300"/>
            <a:chOff x="816312" y="2832381"/>
            <a:chExt cx="1588496" cy="318300"/>
          </a:xfrm>
        </p:grpSpPr>
        <p:sp>
          <p:nvSpPr>
            <p:cNvPr id="165" name="Google Shape;165;p21"/>
            <p:cNvSpPr/>
            <p:nvPr/>
          </p:nvSpPr>
          <p:spPr>
            <a:xfrm>
              <a:off x="816312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1"/>
            <p:cNvSpPr/>
            <p:nvPr/>
          </p:nvSpPr>
          <p:spPr>
            <a:xfrm>
              <a:off x="983836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1"/>
            <p:cNvSpPr/>
            <p:nvPr/>
          </p:nvSpPr>
          <p:spPr>
            <a:xfrm>
              <a:off x="11513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1"/>
            <p:cNvSpPr/>
            <p:nvPr/>
          </p:nvSpPr>
          <p:spPr>
            <a:xfrm>
              <a:off x="19071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1"/>
            <p:cNvSpPr/>
            <p:nvPr/>
          </p:nvSpPr>
          <p:spPr>
            <a:xfrm>
              <a:off x="2074684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2242208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1" name="Google Shape;171;p21"/>
          <p:cNvPicPr preferRelativeResize="0"/>
          <p:nvPr/>
        </p:nvPicPr>
        <p:blipFill rotWithShape="1">
          <a:blip r:embed="rId5">
            <a:alphaModFix/>
          </a:blip>
          <a:srcRect b="9566" l="81291" r="2856" t="50589"/>
          <a:stretch/>
        </p:blipFill>
        <p:spPr>
          <a:xfrm>
            <a:off x="7410804" y="1464618"/>
            <a:ext cx="946192" cy="14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1"/>
          <p:cNvPicPr preferRelativeResize="0"/>
          <p:nvPr/>
        </p:nvPicPr>
        <p:blipFill rotWithShape="1">
          <a:blip r:embed="rId5">
            <a:alphaModFix/>
          </a:blip>
          <a:srcRect b="0" l="23559" r="35230" t="92943"/>
          <a:stretch/>
        </p:blipFill>
        <p:spPr>
          <a:xfrm>
            <a:off x="5020104" y="4803759"/>
            <a:ext cx="2459898" cy="26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 rotWithShape="1">
          <a:blip r:embed="rId5">
            <a:alphaModFix/>
          </a:blip>
          <a:srcRect b="6393" l="0" r="57294" t="0"/>
          <a:stretch/>
        </p:blipFill>
        <p:spPr>
          <a:xfrm>
            <a:off x="4800800" y="1333200"/>
            <a:ext cx="2549017" cy="3499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 txBox="1"/>
          <p:nvPr>
            <p:ph type="title"/>
          </p:nvPr>
        </p:nvSpPr>
        <p:spPr>
          <a:xfrm>
            <a:off x="462336" y="22174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Exciting Examples of Room Temperature Control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